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1" r:id="rId5"/>
    <p:sldId id="262" r:id="rId6"/>
    <p:sldId id="268" r:id="rId7"/>
    <p:sldId id="263" r:id="rId8"/>
    <p:sldId id="265" r:id="rId9"/>
    <p:sldId id="269" r:id="rId10"/>
    <p:sldId id="264" r:id="rId11"/>
    <p:sldId id="267" r:id="rId12"/>
    <p:sldId id="260" r:id="rId13"/>
    <p:sldId id="266" r:id="rId14"/>
    <p:sldId id="302" r:id="rId15"/>
    <p:sldId id="270" r:id="rId16"/>
    <p:sldId id="271" r:id="rId17"/>
    <p:sldId id="272" r:id="rId18"/>
    <p:sldId id="273" r:id="rId19"/>
    <p:sldId id="275" r:id="rId20"/>
    <p:sldId id="303" r:id="rId21"/>
    <p:sldId id="278" r:id="rId22"/>
    <p:sldId id="274" r:id="rId23"/>
    <p:sldId id="277" r:id="rId24"/>
    <p:sldId id="280" r:id="rId25"/>
    <p:sldId id="276" r:id="rId26"/>
    <p:sldId id="279" r:id="rId27"/>
    <p:sldId id="281" r:id="rId28"/>
    <p:sldId id="282" r:id="rId29"/>
    <p:sldId id="283" r:id="rId30"/>
    <p:sldId id="291" r:id="rId31"/>
    <p:sldId id="292" r:id="rId32"/>
    <p:sldId id="293" r:id="rId33"/>
    <p:sldId id="294" r:id="rId34"/>
    <p:sldId id="284" r:id="rId35"/>
    <p:sldId id="285" r:id="rId36"/>
    <p:sldId id="286" r:id="rId37"/>
    <p:sldId id="287" r:id="rId38"/>
    <p:sldId id="295" r:id="rId39"/>
    <p:sldId id="296" r:id="rId40"/>
    <p:sldId id="301" r:id="rId41"/>
    <p:sldId id="288" r:id="rId42"/>
    <p:sldId id="289" r:id="rId43"/>
    <p:sldId id="290" r:id="rId44"/>
    <p:sldId id="297" r:id="rId45"/>
    <p:sldId id="298" r:id="rId46"/>
    <p:sldId id="299" r:id="rId47"/>
    <p:sldId id="30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FF00"/>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9/17/2023</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y descripció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 con descripció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9/17/2023</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arjeta de nombre">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9/17/2023</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9/17/2023</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9/17/2023</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0" y="3132666"/>
            <a:ext cx="5311775"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132666"/>
            <a:ext cx="5334000" cy="308601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9/17/2023</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yJDv-zdhzMY&amp;ab_channel=Marcel"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emf"/><Relationship Id="rId1" Type="http://schemas.openxmlformats.org/officeDocument/2006/relationships/slideLayout" Target="../slideLayouts/slideLayout2.xml"/><Relationship Id="rId4" Type="http://schemas.openxmlformats.org/officeDocument/2006/relationships/hyperlink" Target="https://github.com/livingcomputermuseum/ContrAlto/releas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www.youtube.com/watch?v=xJzYRgmnJrE&amp;ab_channel=ACMSIGCH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folklore.org/StoryView.py?project=Macintosh&amp;story=Busy_Being_Born.tx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es.wikipedia.org/wiki/NEXTSTEP"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Visi_On" TargetMode="External"/><Relationship Id="rId2" Type="http://schemas.openxmlformats.org/officeDocument/2006/relationships/hyperlink" Target="https://store.steampowered.com/?l=spanish"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96CCAB-3430-54AB-2DED-D2D0168D4D8C}"/>
              </a:ext>
            </a:extLst>
          </p:cNvPr>
          <p:cNvSpPr>
            <a:spLocks noGrp="1"/>
          </p:cNvSpPr>
          <p:nvPr>
            <p:ph type="ctrTitle"/>
          </p:nvPr>
        </p:nvSpPr>
        <p:spPr/>
        <p:txBody>
          <a:bodyPr/>
          <a:lstStyle/>
          <a:p>
            <a:pPr algn="r"/>
            <a:r>
              <a:rPr lang="es-ES" dirty="0"/>
              <a:t>Diseño de </a:t>
            </a:r>
            <a:r>
              <a:rPr lang="es-ES" b="1" dirty="0"/>
              <a:t>interfaces</a:t>
            </a:r>
            <a:br>
              <a:rPr lang="es-ES" dirty="0"/>
            </a:br>
            <a:r>
              <a:rPr lang="es-ES" dirty="0"/>
              <a:t>web</a:t>
            </a:r>
          </a:p>
        </p:txBody>
      </p:sp>
      <p:cxnSp>
        <p:nvCxnSpPr>
          <p:cNvPr id="9" name="Conector recto 8">
            <a:extLst>
              <a:ext uri="{FF2B5EF4-FFF2-40B4-BE49-F238E27FC236}">
                <a16:creationId xmlns:a16="http://schemas.microsoft.com/office/drawing/2014/main" id="{7B3017BB-1C16-2AA7-685C-BFD07FA7F9A6}"/>
              </a:ext>
            </a:extLst>
          </p:cNvPr>
          <p:cNvCxnSpPr/>
          <p:nvPr/>
        </p:nvCxnSpPr>
        <p:spPr>
          <a:xfrm>
            <a:off x="1388400" y="4047214"/>
            <a:ext cx="943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983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6" name="Imagen 5" descr="Interfaz de usuario gráfica&#10;&#10;Descripción generada automáticamente">
            <a:extLst>
              <a:ext uri="{FF2B5EF4-FFF2-40B4-BE49-F238E27FC236}">
                <a16:creationId xmlns:a16="http://schemas.microsoft.com/office/drawing/2014/main" id="{6040996E-E132-BE65-CE4E-92AA639ED21E}"/>
              </a:ext>
            </a:extLst>
          </p:cNvPr>
          <p:cNvPicPr>
            <a:picLocks noChangeAspect="1"/>
          </p:cNvPicPr>
          <p:nvPr/>
        </p:nvPicPr>
        <p:blipFill rotWithShape="1">
          <a:blip r:embed="rId2"/>
          <a:srcRect b="8756"/>
          <a:stretch/>
        </p:blipFill>
        <p:spPr>
          <a:xfrm>
            <a:off x="1706685" y="1682668"/>
            <a:ext cx="9799515" cy="4874440"/>
          </a:xfrm>
          <a:prstGeom prst="rect">
            <a:avLst/>
          </a:prstGeom>
        </p:spPr>
      </p:pic>
    </p:spTree>
    <p:extLst>
      <p:ext uri="{BB962C8B-B14F-4D97-AF65-F5344CB8AC3E}">
        <p14:creationId xmlns:p14="http://schemas.microsoft.com/office/powerpoint/2010/main" val="84779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3" name="Imagen 2" descr="Texto&#10;&#10;Descripción generada automáticamente">
            <a:extLst>
              <a:ext uri="{FF2B5EF4-FFF2-40B4-BE49-F238E27FC236}">
                <a16:creationId xmlns:a16="http://schemas.microsoft.com/office/drawing/2014/main" id="{7B8B2B4E-5C11-768D-651F-93CABB7909DF}"/>
              </a:ext>
            </a:extLst>
          </p:cNvPr>
          <p:cNvPicPr>
            <a:picLocks noChangeAspect="1"/>
          </p:cNvPicPr>
          <p:nvPr/>
        </p:nvPicPr>
        <p:blipFill>
          <a:blip r:embed="rId2"/>
          <a:stretch>
            <a:fillRect/>
          </a:stretch>
        </p:blipFill>
        <p:spPr>
          <a:xfrm>
            <a:off x="5335072" y="1815278"/>
            <a:ext cx="5536128" cy="4933305"/>
          </a:xfrm>
          <a:prstGeom prst="rect">
            <a:avLst/>
          </a:prstGeom>
        </p:spPr>
      </p:pic>
      <p:sp>
        <p:nvSpPr>
          <p:cNvPr id="4" name="CuadroTexto 3">
            <a:extLst>
              <a:ext uri="{FF2B5EF4-FFF2-40B4-BE49-F238E27FC236}">
                <a16:creationId xmlns:a16="http://schemas.microsoft.com/office/drawing/2014/main" id="{400173F1-9E51-E085-7CE3-65627CE1FC7D}"/>
              </a:ext>
            </a:extLst>
          </p:cNvPr>
          <p:cNvSpPr txBox="1"/>
          <p:nvPr/>
        </p:nvSpPr>
        <p:spPr>
          <a:xfrm>
            <a:off x="555544" y="5510799"/>
            <a:ext cx="4370754" cy="707886"/>
          </a:xfrm>
          <a:prstGeom prst="rect">
            <a:avLst/>
          </a:prstGeom>
          <a:noFill/>
        </p:spPr>
        <p:txBody>
          <a:bodyPr wrap="square" rtlCol="0">
            <a:spAutoFit/>
          </a:bodyPr>
          <a:lstStyle/>
          <a:p>
            <a:r>
              <a:rPr lang="es-ES" sz="2000" dirty="0"/>
              <a:t>Y otras más específicas de nuestro mundillo…</a:t>
            </a:r>
          </a:p>
        </p:txBody>
      </p:sp>
    </p:spTree>
    <p:extLst>
      <p:ext uri="{BB962C8B-B14F-4D97-AF65-F5344CB8AC3E}">
        <p14:creationId xmlns:p14="http://schemas.microsoft.com/office/powerpoint/2010/main" val="1106086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97F18-0FC7-7FD0-D54A-E52826BBB852}"/>
              </a:ext>
            </a:extLst>
          </p:cNvPr>
          <p:cNvSpPr>
            <a:spLocks noGrp="1"/>
          </p:cNvSpPr>
          <p:nvPr>
            <p:ph type="title"/>
          </p:nvPr>
        </p:nvSpPr>
        <p:spPr>
          <a:xfrm>
            <a:off x="1468315" y="2782485"/>
            <a:ext cx="9255369" cy="1875483"/>
          </a:xfrm>
          <a:ln>
            <a:solidFill>
              <a:schemeClr val="tx1"/>
            </a:solidFill>
          </a:ln>
        </p:spPr>
        <p:txBody>
          <a:bodyPr>
            <a:normAutofit fontScale="90000"/>
          </a:bodyPr>
          <a:lstStyle/>
          <a:p>
            <a:pPr>
              <a:lnSpc>
                <a:spcPct val="100000"/>
              </a:lnSpc>
            </a:pPr>
            <a:r>
              <a:rPr lang="es-ES" dirty="0"/>
              <a:t>concretemos un poco más:</a:t>
            </a:r>
            <a:br>
              <a:rPr lang="es-ES" dirty="0"/>
            </a:br>
            <a:r>
              <a:rPr lang="es-ES" dirty="0"/>
              <a:t>interfaces </a:t>
            </a:r>
            <a:r>
              <a:rPr lang="es-ES" b="1" dirty="0"/>
              <a:t>gráficas</a:t>
            </a:r>
            <a:r>
              <a:rPr lang="es-ES" dirty="0"/>
              <a:t> de</a:t>
            </a:r>
            <a:r>
              <a:rPr lang="es-ES" b="1" dirty="0"/>
              <a:t> usuario </a:t>
            </a:r>
            <a:r>
              <a:rPr lang="es-ES" dirty="0"/>
              <a:t>(GUI)</a:t>
            </a:r>
          </a:p>
        </p:txBody>
      </p:sp>
    </p:spTree>
    <p:extLst>
      <p:ext uri="{BB962C8B-B14F-4D97-AF65-F5344CB8AC3E}">
        <p14:creationId xmlns:p14="http://schemas.microsoft.com/office/powerpoint/2010/main" val="3062248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FFD1F-1EE5-36B3-2686-631DC63B5346}"/>
              </a:ext>
            </a:extLst>
          </p:cNvPr>
          <p:cNvSpPr>
            <a:spLocks noGrp="1"/>
          </p:cNvSpPr>
          <p:nvPr>
            <p:ph type="title"/>
          </p:nvPr>
        </p:nvSpPr>
        <p:spPr>
          <a:xfrm>
            <a:off x="2321781" y="639315"/>
            <a:ext cx="9184419" cy="1293028"/>
          </a:xfrm>
        </p:spPr>
        <p:txBody>
          <a:bodyPr/>
          <a:lstStyle/>
          <a:p>
            <a:r>
              <a:rPr lang="es-ES" dirty="0"/>
              <a:t>Interfaces Gráficas de usuario</a:t>
            </a:r>
          </a:p>
        </p:txBody>
      </p:sp>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46629" y="2453043"/>
            <a:ext cx="11098742" cy="3537123"/>
          </a:xfrm>
        </p:spPr>
        <p:txBody>
          <a:bodyPr>
            <a:normAutofit/>
          </a:bodyPr>
          <a:lstStyle/>
          <a:p>
            <a:pPr marL="0" indent="0">
              <a:lnSpc>
                <a:spcPct val="100000"/>
              </a:lnSpc>
              <a:buNone/>
            </a:pPr>
            <a:r>
              <a:rPr lang="es-ES" sz="2400" dirty="0"/>
              <a:t>Las interfaces gráficas de usuario están creadas única y exclusivamente para la interacción entre </a:t>
            </a:r>
            <a:r>
              <a:rPr lang="es-ES" sz="2400" b="1" dirty="0"/>
              <a:t>sistemas electrónicos/informáticos </a:t>
            </a:r>
            <a:r>
              <a:rPr lang="es-ES" sz="2400" dirty="0"/>
              <a:t>(HW) y </a:t>
            </a:r>
            <a:r>
              <a:rPr lang="es-ES" sz="2400" b="1" dirty="0"/>
              <a:t>personas</a:t>
            </a:r>
            <a:r>
              <a:rPr lang="es-ES" sz="2400" dirty="0"/>
              <a:t> (Por ahora no hay para robots, pero tiempo al tiempo…).</a:t>
            </a:r>
          </a:p>
          <a:p>
            <a:pPr marL="0" indent="0" algn="just">
              <a:lnSpc>
                <a:spcPct val="100000"/>
              </a:lnSpc>
              <a:buNone/>
            </a:pPr>
            <a:endParaRPr lang="es-ES" sz="2400" dirty="0"/>
          </a:p>
          <a:p>
            <a:pPr marL="0" indent="0">
              <a:lnSpc>
                <a:spcPct val="100000"/>
              </a:lnSpc>
              <a:buNone/>
            </a:pPr>
            <a:r>
              <a:rPr lang="es-ES" sz="2400" dirty="0"/>
              <a:t>Esta especialización </a:t>
            </a:r>
            <a:r>
              <a:rPr lang="es-ES" sz="2400" b="1" dirty="0"/>
              <a:t>influye</a:t>
            </a:r>
            <a:r>
              <a:rPr lang="es-ES" sz="2400" dirty="0"/>
              <a:t> por completo desde su </a:t>
            </a:r>
            <a:r>
              <a:rPr lang="es-ES" sz="2400" b="1" dirty="0"/>
              <a:t>diseño</a:t>
            </a:r>
            <a:r>
              <a:rPr lang="es-ES" sz="2400" dirty="0"/>
              <a:t>, hasta su </a:t>
            </a:r>
            <a:r>
              <a:rPr lang="es-ES" sz="2400" b="1" dirty="0"/>
              <a:t>uso</a:t>
            </a:r>
            <a:r>
              <a:rPr lang="es-ES" sz="2400" dirty="0"/>
              <a:t>, puesto que este tipo de interfaz está al </a:t>
            </a:r>
            <a:r>
              <a:rPr lang="es-ES" sz="2400" b="1" dirty="0"/>
              <a:t>servicio de los usuarios-personas</a:t>
            </a:r>
            <a:r>
              <a:rPr lang="es-ES" sz="2400" dirty="0"/>
              <a:t>.</a:t>
            </a:r>
          </a:p>
          <a:p>
            <a:pPr marL="0" indent="0" algn="just">
              <a:lnSpc>
                <a:spcPct val="100000"/>
              </a:lnSpc>
              <a:buNone/>
            </a:pPr>
            <a:endParaRPr lang="es-ES" sz="2800" dirty="0"/>
          </a:p>
          <a:p>
            <a:pPr marL="0" indent="0" algn="just">
              <a:lnSpc>
                <a:spcPct val="100000"/>
              </a:lnSpc>
              <a:buNone/>
            </a:pPr>
            <a:endParaRPr lang="es-ES" sz="2800" dirty="0"/>
          </a:p>
        </p:txBody>
      </p:sp>
    </p:spTree>
    <p:extLst>
      <p:ext uri="{BB962C8B-B14F-4D97-AF65-F5344CB8AC3E}">
        <p14:creationId xmlns:p14="http://schemas.microsoft.com/office/powerpoint/2010/main" val="2537828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FFD1F-1EE5-36B3-2686-631DC63B5346}"/>
              </a:ext>
            </a:extLst>
          </p:cNvPr>
          <p:cNvSpPr>
            <a:spLocks noGrp="1"/>
          </p:cNvSpPr>
          <p:nvPr>
            <p:ph type="title"/>
          </p:nvPr>
        </p:nvSpPr>
        <p:spPr>
          <a:xfrm>
            <a:off x="2321781" y="639315"/>
            <a:ext cx="9184419" cy="1293028"/>
          </a:xfrm>
        </p:spPr>
        <p:txBody>
          <a:bodyPr/>
          <a:lstStyle/>
          <a:p>
            <a:r>
              <a:rPr lang="es-ES" dirty="0"/>
              <a:t>Interfaces Gráficas de usuario</a:t>
            </a:r>
          </a:p>
        </p:txBody>
      </p:sp>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800" y="1932343"/>
            <a:ext cx="10820400" cy="4523165"/>
          </a:xfrm>
        </p:spPr>
        <p:txBody>
          <a:bodyPr>
            <a:normAutofit fontScale="92500"/>
          </a:bodyPr>
          <a:lstStyle/>
          <a:p>
            <a:pPr marL="0" indent="0" algn="just">
              <a:lnSpc>
                <a:spcPct val="100000"/>
              </a:lnSpc>
              <a:buNone/>
            </a:pPr>
            <a:r>
              <a:rPr lang="es-ES" sz="2600" dirty="0"/>
              <a:t>Una GUI se podría definir como: </a:t>
            </a:r>
          </a:p>
          <a:p>
            <a:pPr marL="0" indent="0" algn="just">
              <a:lnSpc>
                <a:spcPct val="100000"/>
              </a:lnSpc>
              <a:buNone/>
            </a:pPr>
            <a:endParaRPr lang="es-ES" sz="600" dirty="0"/>
          </a:p>
          <a:p>
            <a:pPr marL="0" indent="0" algn="ctr">
              <a:lnSpc>
                <a:spcPct val="100000"/>
              </a:lnSpc>
              <a:buNone/>
            </a:pPr>
            <a:r>
              <a:rPr lang="es-ES" sz="2600" dirty="0"/>
              <a:t>“</a:t>
            </a:r>
            <a:r>
              <a:rPr lang="es-ES" sz="2600" b="1" dirty="0"/>
              <a:t>Los aspectos del sistema con los que el usuario entra en contacto</a:t>
            </a:r>
            <a:r>
              <a:rPr lang="es-ES" sz="2600" dirty="0"/>
              <a:t>” </a:t>
            </a:r>
          </a:p>
          <a:p>
            <a:pPr marL="0" indent="0" algn="just">
              <a:lnSpc>
                <a:spcPct val="100000"/>
              </a:lnSpc>
              <a:buNone/>
            </a:pPr>
            <a:endParaRPr lang="es-ES" sz="2600" dirty="0"/>
          </a:p>
          <a:p>
            <a:pPr marL="0" indent="0" algn="just">
              <a:lnSpc>
                <a:spcPct val="100000"/>
              </a:lnSpc>
              <a:buNone/>
            </a:pPr>
            <a:r>
              <a:rPr lang="es-ES" sz="2600" dirty="0"/>
              <a:t>O, como definió más poéticamente el creador del legendario MIT Media </a:t>
            </a:r>
            <a:r>
              <a:rPr lang="es-ES" sz="2600" dirty="0" err="1"/>
              <a:t>Lab</a:t>
            </a:r>
            <a:r>
              <a:rPr lang="es-ES" sz="2600" dirty="0"/>
              <a:t>, Nicholas Negroponte: </a:t>
            </a:r>
          </a:p>
          <a:p>
            <a:pPr marL="0" indent="0" algn="just">
              <a:lnSpc>
                <a:spcPct val="100000"/>
              </a:lnSpc>
              <a:buNone/>
            </a:pPr>
            <a:endParaRPr lang="es-ES" sz="800" dirty="0"/>
          </a:p>
          <a:p>
            <a:pPr marL="0" indent="0" algn="ctr">
              <a:lnSpc>
                <a:spcPct val="100000"/>
              </a:lnSpc>
              <a:buNone/>
            </a:pPr>
            <a:r>
              <a:rPr lang="es-ES" sz="2600" b="1" dirty="0"/>
              <a:t>“Donde los bits y las personas se encuentran”</a:t>
            </a:r>
            <a:r>
              <a:rPr lang="es-ES" sz="2600" dirty="0"/>
              <a:t>.</a:t>
            </a:r>
          </a:p>
          <a:p>
            <a:pPr marL="0" indent="0" algn="just">
              <a:lnSpc>
                <a:spcPct val="100000"/>
              </a:lnSpc>
              <a:buNone/>
            </a:pPr>
            <a:endParaRPr lang="es-ES" sz="1600" dirty="0"/>
          </a:p>
          <a:p>
            <a:pPr marL="0" indent="0" algn="just">
              <a:lnSpc>
                <a:spcPct val="100000"/>
              </a:lnSpc>
              <a:buNone/>
            </a:pPr>
            <a:r>
              <a:rPr lang="es-ES" sz="2400" dirty="0"/>
              <a:t>Iremos descubriendo que este mundo es más de lo que se podría percibir a primera vista… mucho más….</a:t>
            </a:r>
          </a:p>
          <a:p>
            <a:pPr marL="0" indent="0" algn="just">
              <a:lnSpc>
                <a:spcPct val="100000"/>
              </a:lnSpc>
              <a:buNone/>
            </a:pPr>
            <a:endParaRPr lang="es-ES" sz="2400" dirty="0"/>
          </a:p>
          <a:p>
            <a:pPr marL="0" indent="0" algn="just">
              <a:lnSpc>
                <a:spcPct val="100000"/>
              </a:lnSpc>
              <a:buNone/>
            </a:pPr>
            <a:endParaRPr lang="es-ES" sz="2800" dirty="0"/>
          </a:p>
          <a:p>
            <a:pPr marL="0" indent="0" algn="just">
              <a:lnSpc>
                <a:spcPct val="100000"/>
              </a:lnSpc>
              <a:buNone/>
            </a:pPr>
            <a:endParaRPr lang="es-ES" sz="2800" dirty="0"/>
          </a:p>
        </p:txBody>
      </p:sp>
    </p:spTree>
    <p:extLst>
      <p:ext uri="{BB962C8B-B14F-4D97-AF65-F5344CB8AC3E}">
        <p14:creationId xmlns:p14="http://schemas.microsoft.com/office/powerpoint/2010/main" val="333835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97F18-0FC7-7FD0-D54A-E52826BBB852}"/>
              </a:ext>
            </a:extLst>
          </p:cNvPr>
          <p:cNvSpPr>
            <a:spLocks noGrp="1"/>
          </p:cNvSpPr>
          <p:nvPr>
            <p:ph type="title"/>
          </p:nvPr>
        </p:nvSpPr>
        <p:spPr>
          <a:xfrm>
            <a:off x="1163528" y="2583702"/>
            <a:ext cx="9864943" cy="1875483"/>
          </a:xfrm>
          <a:ln>
            <a:solidFill>
              <a:schemeClr val="tx1"/>
            </a:solidFill>
          </a:ln>
        </p:spPr>
        <p:txBody>
          <a:bodyPr>
            <a:normAutofit/>
          </a:bodyPr>
          <a:lstStyle/>
          <a:p>
            <a:pPr>
              <a:lnSpc>
                <a:spcPct val="100000"/>
              </a:lnSpc>
            </a:pPr>
            <a:r>
              <a:rPr lang="es-ES" dirty="0"/>
              <a:t>Un poco de </a:t>
            </a:r>
            <a:r>
              <a:rPr lang="es-ES" b="1" dirty="0"/>
              <a:t>historia</a:t>
            </a:r>
            <a:r>
              <a:rPr lang="es-ES" dirty="0"/>
              <a:t>: evolución de las GUI</a:t>
            </a:r>
          </a:p>
        </p:txBody>
      </p:sp>
    </p:spTree>
    <p:extLst>
      <p:ext uri="{BB962C8B-B14F-4D97-AF65-F5344CB8AC3E}">
        <p14:creationId xmlns:p14="http://schemas.microsoft.com/office/powerpoint/2010/main" val="37942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FFD1F-1EE5-36B3-2686-631DC63B5346}"/>
              </a:ext>
            </a:extLst>
          </p:cNvPr>
          <p:cNvSpPr>
            <a:spLocks noGrp="1"/>
          </p:cNvSpPr>
          <p:nvPr>
            <p:ph type="title"/>
          </p:nvPr>
        </p:nvSpPr>
        <p:spPr>
          <a:xfrm>
            <a:off x="1148861" y="639315"/>
            <a:ext cx="10357339" cy="1293028"/>
          </a:xfrm>
        </p:spPr>
        <p:txBody>
          <a:bodyPr/>
          <a:lstStyle/>
          <a:p>
            <a:r>
              <a:rPr lang="es-ES" dirty="0"/>
              <a:t>antecedentes</a:t>
            </a:r>
          </a:p>
        </p:txBody>
      </p:sp>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263973" y="2390764"/>
            <a:ext cx="6242295" cy="4077687"/>
          </a:xfrm>
        </p:spPr>
        <p:txBody>
          <a:bodyPr>
            <a:normAutofit/>
          </a:bodyPr>
          <a:lstStyle/>
          <a:p>
            <a:pPr marL="0" indent="0">
              <a:lnSpc>
                <a:spcPct val="100000"/>
              </a:lnSpc>
              <a:buNone/>
            </a:pPr>
            <a:r>
              <a:rPr lang="es-ES" dirty="0"/>
              <a:t>Nada menos que a principios de la década de los treinta del siglo pasado, </a:t>
            </a:r>
            <a:r>
              <a:rPr lang="es-ES" b="1" dirty="0"/>
              <a:t>Vannevar Bush, </a:t>
            </a:r>
            <a:r>
              <a:rPr lang="es-ES" dirty="0"/>
              <a:t>uno de los pioneros en el mundo sobre interfaces de usuario describió un dispositivo llamado "</a:t>
            </a:r>
            <a:r>
              <a:rPr lang="es-ES" b="1" dirty="0" err="1"/>
              <a:t>Memex</a:t>
            </a:r>
            <a:r>
              <a:rPr lang="es-ES" dirty="0"/>
              <a:t>", una mesa con dos pantallas gráficas, un teclado y un escáner. </a:t>
            </a:r>
          </a:p>
          <a:p>
            <a:pPr marL="0" indent="0">
              <a:lnSpc>
                <a:spcPct val="100000"/>
              </a:lnSpc>
              <a:buNone/>
            </a:pPr>
            <a:r>
              <a:rPr lang="es-ES" dirty="0"/>
              <a:t>Permitiría al usuario almacenar libros, grabaciones y comunicaciones, y acceder a la información utilizando conexiones muy parecidas a los </a:t>
            </a:r>
            <a:r>
              <a:rPr lang="es-ES" b="1" dirty="0"/>
              <a:t>hiperenlaces</a:t>
            </a:r>
            <a:r>
              <a:rPr lang="es-ES" dirty="0"/>
              <a:t> actuales.</a:t>
            </a:r>
            <a:endParaRPr lang="es-ES" sz="2800" dirty="0"/>
          </a:p>
        </p:txBody>
      </p:sp>
      <p:pic>
        <p:nvPicPr>
          <p:cNvPr id="5" name="Imagen 4">
            <a:extLst>
              <a:ext uri="{FF2B5EF4-FFF2-40B4-BE49-F238E27FC236}">
                <a16:creationId xmlns:a16="http://schemas.microsoft.com/office/drawing/2014/main" id="{8D39038F-B71B-ECAC-C97A-B9F414509CD0}"/>
              </a:ext>
            </a:extLst>
          </p:cNvPr>
          <p:cNvPicPr>
            <a:picLocks noChangeAspect="1"/>
          </p:cNvPicPr>
          <p:nvPr/>
        </p:nvPicPr>
        <p:blipFill>
          <a:blip r:embed="rId2"/>
          <a:stretch>
            <a:fillRect/>
          </a:stretch>
        </p:blipFill>
        <p:spPr>
          <a:xfrm>
            <a:off x="6843058" y="2507014"/>
            <a:ext cx="5084969" cy="3542094"/>
          </a:xfrm>
          <a:prstGeom prst="rect">
            <a:avLst/>
          </a:prstGeom>
        </p:spPr>
      </p:pic>
    </p:spTree>
    <p:extLst>
      <p:ext uri="{BB962C8B-B14F-4D97-AF65-F5344CB8AC3E}">
        <p14:creationId xmlns:p14="http://schemas.microsoft.com/office/powerpoint/2010/main" val="246463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800" y="1822927"/>
            <a:ext cx="10820400" cy="1865935"/>
          </a:xfrm>
        </p:spPr>
        <p:txBody>
          <a:bodyPr>
            <a:normAutofit/>
          </a:bodyPr>
          <a:lstStyle/>
          <a:p>
            <a:pPr marL="0" indent="0">
              <a:lnSpc>
                <a:spcPct val="100000"/>
              </a:lnSpc>
              <a:buNone/>
            </a:pPr>
            <a:r>
              <a:rPr lang="es-ES" b="1" dirty="0"/>
              <a:t>Vannevar Bush </a:t>
            </a:r>
            <a:r>
              <a:rPr lang="es-ES" dirty="0"/>
              <a:t>solo consiguió idear el concepto de esa posible máquina, pese a que en su haber tiene centenares de inventos que han cambiado el mundo para siempre, como el aparato de </a:t>
            </a:r>
            <a:r>
              <a:rPr lang="es-ES" b="1" dirty="0"/>
              <a:t>radio compacto</a:t>
            </a:r>
            <a:r>
              <a:rPr lang="es-ES" dirty="0"/>
              <a:t>, la </a:t>
            </a:r>
            <a:r>
              <a:rPr lang="es-ES" b="1" dirty="0"/>
              <a:t>primera computadora analógica </a:t>
            </a:r>
            <a:r>
              <a:rPr lang="es-ES" dirty="0"/>
              <a:t>o sistemas de </a:t>
            </a:r>
            <a:r>
              <a:rPr lang="es-ES" b="1" dirty="0"/>
              <a:t>comunicación inalámbrica </a:t>
            </a:r>
            <a:r>
              <a:rPr lang="es-ES" dirty="0"/>
              <a:t>usados por el ejército de EEUU en la WWII. </a:t>
            </a:r>
          </a:p>
          <a:p>
            <a:pPr marL="0" indent="0" algn="just">
              <a:lnSpc>
                <a:spcPct val="100000"/>
              </a:lnSpc>
              <a:buNone/>
            </a:pPr>
            <a:endParaRPr lang="es-ES" sz="2800" dirty="0"/>
          </a:p>
        </p:txBody>
      </p:sp>
      <p:pic>
        <p:nvPicPr>
          <p:cNvPr id="5" name="Imagen 4" descr="Imagen en blanco y negro de un hombre con traje y corbata&#10;&#10;Descripción generada automáticamente">
            <a:extLst>
              <a:ext uri="{FF2B5EF4-FFF2-40B4-BE49-F238E27FC236}">
                <a16:creationId xmlns:a16="http://schemas.microsoft.com/office/drawing/2014/main" id="{434A49C0-8821-7BE9-9D77-D3F3CC855E82}"/>
              </a:ext>
            </a:extLst>
          </p:cNvPr>
          <p:cNvPicPr>
            <a:picLocks noChangeAspect="1"/>
          </p:cNvPicPr>
          <p:nvPr/>
        </p:nvPicPr>
        <p:blipFill rotWithShape="1">
          <a:blip r:embed="rId2"/>
          <a:srcRect b="7006"/>
          <a:stretch/>
        </p:blipFill>
        <p:spPr>
          <a:xfrm>
            <a:off x="8707804" y="3358609"/>
            <a:ext cx="2741735" cy="3393884"/>
          </a:xfrm>
          <a:prstGeom prst="rect">
            <a:avLst/>
          </a:prstGeom>
        </p:spPr>
      </p:pic>
      <p:sp>
        <p:nvSpPr>
          <p:cNvPr id="7" name="CuadroTexto 6">
            <a:extLst>
              <a:ext uri="{FF2B5EF4-FFF2-40B4-BE49-F238E27FC236}">
                <a16:creationId xmlns:a16="http://schemas.microsoft.com/office/drawing/2014/main" id="{704E5F73-C083-0265-83F8-72C32A9C01CE}"/>
              </a:ext>
            </a:extLst>
          </p:cNvPr>
          <p:cNvSpPr txBox="1"/>
          <p:nvPr/>
        </p:nvSpPr>
        <p:spPr>
          <a:xfrm>
            <a:off x="685800" y="3782596"/>
            <a:ext cx="7786077" cy="2800767"/>
          </a:xfrm>
          <a:prstGeom prst="rect">
            <a:avLst/>
          </a:prstGeom>
          <a:noFill/>
        </p:spPr>
        <p:txBody>
          <a:bodyPr wrap="square">
            <a:spAutoFit/>
          </a:bodyPr>
          <a:lstStyle/>
          <a:p>
            <a:pPr marL="0" indent="0">
              <a:lnSpc>
                <a:spcPct val="100000"/>
              </a:lnSpc>
              <a:buNone/>
            </a:pPr>
            <a:r>
              <a:rPr lang="es-ES" sz="2200" dirty="0"/>
              <a:t>Fue el jefe del </a:t>
            </a:r>
            <a:r>
              <a:rPr lang="es-ES" sz="2200" b="1" dirty="0"/>
              <a:t>proyecto Manhattan </a:t>
            </a:r>
            <a:r>
              <a:rPr lang="es-ES" sz="2200" dirty="0"/>
              <a:t>y, por último, fue el creador de la </a:t>
            </a:r>
            <a:r>
              <a:rPr lang="es-ES" sz="2200" b="1" dirty="0"/>
              <a:t>NSF</a:t>
            </a:r>
            <a:r>
              <a:rPr lang="es-ES" sz="2200" dirty="0"/>
              <a:t>, la asociación nacional de ciencias para impulsar el desarrollo de la ciencia y la tecnología. Sus inventos y las clases que impartió durante años en el MIT inspiraron a </a:t>
            </a:r>
            <a:r>
              <a:rPr lang="es-ES" sz="2200" b="1" dirty="0"/>
              <a:t>Tim Berners-Lee </a:t>
            </a:r>
            <a:r>
              <a:rPr lang="es-ES" sz="2200" dirty="0"/>
              <a:t>a crear lo que hoy conocemos como la </a:t>
            </a:r>
            <a:r>
              <a:rPr lang="es-ES" sz="2200" dirty="0" err="1"/>
              <a:t>World</a:t>
            </a:r>
            <a:r>
              <a:rPr lang="es-ES" sz="2200" dirty="0"/>
              <a:t> Wide Web y a otra persona excepcional: </a:t>
            </a:r>
            <a:r>
              <a:rPr lang="es-ES" sz="2200" b="1" dirty="0"/>
              <a:t>Douglas Engelbart</a:t>
            </a:r>
            <a:r>
              <a:rPr lang="es-ES" sz="2200" dirty="0"/>
              <a:t>, que en 1968 hizo </a:t>
            </a:r>
            <a:r>
              <a:rPr lang="es-ES" sz="2200" dirty="0">
                <a:hlinkClick r:id="rId3"/>
              </a:rPr>
              <a:t>la madre de todas las presentaciones</a:t>
            </a:r>
            <a:r>
              <a:rPr lang="es-ES" sz="2200" dirty="0"/>
              <a:t>.</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639315"/>
            <a:ext cx="10357339" cy="1293028"/>
          </a:xfrm>
        </p:spPr>
        <p:txBody>
          <a:bodyPr/>
          <a:lstStyle/>
          <a:p>
            <a:r>
              <a:rPr lang="es-ES" dirty="0"/>
              <a:t>antecedentes</a:t>
            </a:r>
          </a:p>
        </p:txBody>
      </p:sp>
    </p:spTree>
    <p:extLst>
      <p:ext uri="{BB962C8B-B14F-4D97-AF65-F5344CB8AC3E}">
        <p14:creationId xmlns:p14="http://schemas.microsoft.com/office/powerpoint/2010/main" val="3734531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800" y="1695897"/>
            <a:ext cx="10820400" cy="4523165"/>
          </a:xfrm>
        </p:spPr>
        <p:txBody>
          <a:bodyPr>
            <a:normAutofit/>
          </a:bodyPr>
          <a:lstStyle/>
          <a:p>
            <a:pPr marL="0" indent="0">
              <a:lnSpc>
                <a:spcPct val="100000"/>
              </a:lnSpc>
              <a:buNone/>
            </a:pPr>
            <a:r>
              <a:rPr lang="es-ES" dirty="0"/>
              <a:t>El equipo de </a:t>
            </a:r>
            <a:r>
              <a:rPr lang="es-ES" b="1" dirty="0" err="1"/>
              <a:t>Englebart</a:t>
            </a:r>
            <a:r>
              <a:rPr lang="es-ES" dirty="0"/>
              <a:t> abandonó su actividad en 1969 debido a la falta de fondos, y en 1970 pasó a trabajar para una empresa hasta entonces centrada en la impresión en papel: </a:t>
            </a:r>
            <a:r>
              <a:rPr lang="es-ES" b="1" dirty="0"/>
              <a:t>Xerox </a:t>
            </a:r>
            <a:r>
              <a:rPr lang="es-ES" dirty="0"/>
              <a:t>y se fundó el </a:t>
            </a:r>
            <a:r>
              <a:rPr lang="es-ES" b="1" dirty="0"/>
              <a:t>Palo Alto </a:t>
            </a:r>
            <a:r>
              <a:rPr lang="es-ES" b="1" dirty="0" err="1"/>
              <a:t>Research</a:t>
            </a:r>
            <a:r>
              <a:rPr lang="es-ES" b="1" dirty="0"/>
              <a:t> Center (Xerox PARC)</a:t>
            </a:r>
            <a:r>
              <a:rPr lang="es-ES" dirty="0"/>
              <a:t>. A partir de aquí comienza otra historia…</a:t>
            </a:r>
            <a:endParaRPr lang="es-ES" sz="2800" dirty="0"/>
          </a:p>
        </p:txBody>
      </p:sp>
      <p:pic>
        <p:nvPicPr>
          <p:cNvPr id="5" name="Imagen 4">
            <a:extLst>
              <a:ext uri="{FF2B5EF4-FFF2-40B4-BE49-F238E27FC236}">
                <a16:creationId xmlns:a16="http://schemas.microsoft.com/office/drawing/2014/main" id="{7DEAC7D7-323D-B307-B43C-047C568C4598}"/>
              </a:ext>
            </a:extLst>
          </p:cNvPr>
          <p:cNvPicPr>
            <a:picLocks noChangeAspect="1"/>
          </p:cNvPicPr>
          <p:nvPr/>
        </p:nvPicPr>
        <p:blipFill>
          <a:blip r:embed="rId2"/>
          <a:stretch>
            <a:fillRect/>
          </a:stretch>
        </p:blipFill>
        <p:spPr>
          <a:xfrm>
            <a:off x="1517897" y="3429000"/>
            <a:ext cx="3746007" cy="3230137"/>
          </a:xfrm>
          <a:prstGeom prst="rect">
            <a:avLst/>
          </a:prstGeom>
        </p:spPr>
      </p:pic>
      <p:pic>
        <p:nvPicPr>
          <p:cNvPr id="7" name="Imagen 6">
            <a:extLst>
              <a:ext uri="{FF2B5EF4-FFF2-40B4-BE49-F238E27FC236}">
                <a16:creationId xmlns:a16="http://schemas.microsoft.com/office/drawing/2014/main" id="{75289605-30FF-42D1-56B3-541E30FA0B5B}"/>
              </a:ext>
            </a:extLst>
          </p:cNvPr>
          <p:cNvPicPr>
            <a:picLocks noChangeAspect="1"/>
          </p:cNvPicPr>
          <p:nvPr/>
        </p:nvPicPr>
        <p:blipFill>
          <a:blip r:embed="rId3"/>
          <a:stretch>
            <a:fillRect/>
          </a:stretch>
        </p:blipFill>
        <p:spPr>
          <a:xfrm>
            <a:off x="5994400" y="3428999"/>
            <a:ext cx="5077182" cy="3230138"/>
          </a:xfrm>
          <a:prstGeom prst="rect">
            <a:avLst/>
          </a:prstGeom>
        </p:spPr>
      </p:pic>
      <p:sp>
        <p:nvSpPr>
          <p:cNvPr id="10" name="Título 1">
            <a:extLst>
              <a:ext uri="{FF2B5EF4-FFF2-40B4-BE49-F238E27FC236}">
                <a16:creationId xmlns:a16="http://schemas.microsoft.com/office/drawing/2014/main" id="{2F4EBD01-80B8-D7D1-9E37-AE4127CF9DBC}"/>
              </a:ext>
            </a:extLst>
          </p:cNvPr>
          <p:cNvSpPr>
            <a:spLocks noGrp="1"/>
          </p:cNvSpPr>
          <p:nvPr>
            <p:ph type="title"/>
          </p:nvPr>
        </p:nvSpPr>
        <p:spPr>
          <a:xfrm>
            <a:off x="1148861" y="520779"/>
            <a:ext cx="10357339" cy="1293028"/>
          </a:xfrm>
        </p:spPr>
        <p:txBody>
          <a:bodyPr/>
          <a:lstStyle/>
          <a:p>
            <a:r>
              <a:rPr lang="es-ES" dirty="0"/>
              <a:t>antecedentes</a:t>
            </a:r>
          </a:p>
        </p:txBody>
      </p:sp>
    </p:spTree>
    <p:extLst>
      <p:ext uri="{BB962C8B-B14F-4D97-AF65-F5344CB8AC3E}">
        <p14:creationId xmlns:p14="http://schemas.microsoft.com/office/powerpoint/2010/main" val="420157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97F18-0FC7-7FD0-D54A-E52826BBB852}"/>
              </a:ext>
            </a:extLst>
          </p:cNvPr>
          <p:cNvSpPr>
            <a:spLocks noGrp="1"/>
          </p:cNvSpPr>
          <p:nvPr>
            <p:ph type="title"/>
          </p:nvPr>
        </p:nvSpPr>
        <p:spPr>
          <a:xfrm>
            <a:off x="1468315" y="2782486"/>
            <a:ext cx="9255369" cy="1293028"/>
          </a:xfrm>
          <a:ln>
            <a:solidFill>
              <a:schemeClr val="tx1"/>
            </a:solidFill>
          </a:ln>
        </p:spPr>
        <p:txBody>
          <a:bodyPr/>
          <a:lstStyle/>
          <a:p>
            <a:r>
              <a:rPr lang="es-ES" dirty="0"/>
              <a:t>interfaz gráfica de usuario en los </a:t>
            </a:r>
            <a:r>
              <a:rPr lang="es-ES" b="1" dirty="0"/>
              <a:t>Sistemas</a:t>
            </a:r>
            <a:r>
              <a:rPr lang="es-ES" dirty="0"/>
              <a:t> </a:t>
            </a:r>
            <a:r>
              <a:rPr lang="es-ES" b="1" dirty="0"/>
              <a:t>Operativos</a:t>
            </a:r>
          </a:p>
        </p:txBody>
      </p:sp>
    </p:spTree>
    <p:extLst>
      <p:ext uri="{BB962C8B-B14F-4D97-AF65-F5344CB8AC3E}">
        <p14:creationId xmlns:p14="http://schemas.microsoft.com/office/powerpoint/2010/main" val="252792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97F18-0FC7-7FD0-D54A-E52826BBB852}"/>
              </a:ext>
            </a:extLst>
          </p:cNvPr>
          <p:cNvSpPr>
            <a:spLocks noGrp="1"/>
          </p:cNvSpPr>
          <p:nvPr>
            <p:ph type="title"/>
          </p:nvPr>
        </p:nvSpPr>
        <p:spPr>
          <a:xfrm>
            <a:off x="1468315" y="2782486"/>
            <a:ext cx="9255369" cy="1293028"/>
          </a:xfrm>
          <a:ln>
            <a:solidFill>
              <a:schemeClr val="tx1"/>
            </a:solidFill>
          </a:ln>
        </p:spPr>
        <p:txBody>
          <a:bodyPr/>
          <a:lstStyle/>
          <a:p>
            <a:r>
              <a:rPr lang="es-ES" dirty="0"/>
              <a:t>¿qué es una </a:t>
            </a:r>
            <a:r>
              <a:rPr lang="es-ES" b="1" dirty="0"/>
              <a:t>interfaz</a:t>
            </a:r>
            <a:r>
              <a:rPr lang="es-ES" dirty="0"/>
              <a:t> de </a:t>
            </a:r>
            <a:r>
              <a:rPr lang="es-ES" b="1" dirty="0"/>
              <a:t>usuario</a:t>
            </a:r>
            <a:r>
              <a:rPr lang="es-ES" dirty="0"/>
              <a:t>?</a:t>
            </a:r>
          </a:p>
        </p:txBody>
      </p:sp>
    </p:spTree>
    <p:extLst>
      <p:ext uri="{BB962C8B-B14F-4D97-AF65-F5344CB8AC3E}">
        <p14:creationId xmlns:p14="http://schemas.microsoft.com/office/powerpoint/2010/main" val="3187497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800" y="2728861"/>
            <a:ext cx="10820400" cy="1865935"/>
          </a:xfrm>
        </p:spPr>
        <p:txBody>
          <a:bodyPr>
            <a:normAutofit lnSpcReduction="10000"/>
          </a:bodyPr>
          <a:lstStyle/>
          <a:p>
            <a:pPr marL="0" indent="0" algn="just">
              <a:lnSpc>
                <a:spcPct val="100000"/>
              </a:lnSpc>
              <a:buNone/>
            </a:pPr>
            <a:r>
              <a:rPr lang="es-ES" sz="2400" dirty="0"/>
              <a:t>Vamos a echar un vistazo al lugar donde la evolución de las Interfaces de usuario ha llegado más lejos </a:t>
            </a:r>
            <a:r>
              <a:rPr lang="es-ES" sz="2400"/>
              <a:t>y donde lo </a:t>
            </a:r>
            <a:r>
              <a:rPr lang="es-ES" sz="2400" dirty="0"/>
              <a:t>ha hecho a una velocidad mayor que en cualquier otro terreno: en los </a:t>
            </a:r>
            <a:r>
              <a:rPr lang="es-ES" sz="2400" b="1" dirty="0"/>
              <a:t>Sistemas Operativos. </a:t>
            </a:r>
            <a:r>
              <a:rPr lang="es-ES" sz="2400" dirty="0"/>
              <a:t>Su avance propició la aparición de las interfaces modernas web y móvil que podemos disfrutar actualmente.</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639315"/>
            <a:ext cx="10357339" cy="1293028"/>
          </a:xfrm>
        </p:spPr>
        <p:txBody>
          <a:bodyPr/>
          <a:lstStyle/>
          <a:p>
            <a:r>
              <a:rPr lang="es-ES" dirty="0"/>
              <a:t>las GUI en los so</a:t>
            </a:r>
          </a:p>
        </p:txBody>
      </p:sp>
    </p:spTree>
    <p:extLst>
      <p:ext uri="{BB962C8B-B14F-4D97-AF65-F5344CB8AC3E}">
        <p14:creationId xmlns:p14="http://schemas.microsoft.com/office/powerpoint/2010/main" val="175150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bujo en blanco y negro&#10;&#10;Descripción generada automáticamente con confianza media">
            <a:extLst>
              <a:ext uri="{FF2B5EF4-FFF2-40B4-BE49-F238E27FC236}">
                <a16:creationId xmlns:a16="http://schemas.microsoft.com/office/drawing/2014/main" id="{246B32BB-BEBB-318A-46F6-A5DC22FEA60D}"/>
              </a:ext>
            </a:extLst>
          </p:cNvPr>
          <p:cNvPicPr>
            <a:picLocks noChangeAspect="1"/>
          </p:cNvPicPr>
          <p:nvPr/>
        </p:nvPicPr>
        <p:blipFill>
          <a:blip r:embed="rId2"/>
          <a:stretch>
            <a:fillRect/>
          </a:stretch>
        </p:blipFill>
        <p:spPr>
          <a:xfrm>
            <a:off x="2994087" y="2406880"/>
            <a:ext cx="6203825" cy="2044240"/>
          </a:xfrm>
          <a:prstGeom prst="rect">
            <a:avLst/>
          </a:prstGeom>
        </p:spPr>
      </p:pic>
    </p:spTree>
    <p:extLst>
      <p:ext uri="{BB962C8B-B14F-4D97-AF65-F5344CB8AC3E}">
        <p14:creationId xmlns:p14="http://schemas.microsoft.com/office/powerpoint/2010/main" val="2868544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704" y="1235108"/>
            <a:ext cx="7069763" cy="2280489"/>
          </a:xfrm>
        </p:spPr>
        <p:txBody>
          <a:bodyPr>
            <a:normAutofit/>
          </a:bodyPr>
          <a:lstStyle/>
          <a:p>
            <a:pPr marL="0" indent="0" algn="just">
              <a:lnSpc>
                <a:spcPct val="100000"/>
              </a:lnSpc>
              <a:buNone/>
            </a:pPr>
            <a:r>
              <a:rPr lang="es-ES" b="1" dirty="0"/>
              <a:t>Xerox PARC </a:t>
            </a:r>
            <a:r>
              <a:rPr lang="es-ES" dirty="0"/>
              <a:t>presenta en 1973 el primer ordenador con interfaz gráfica: el </a:t>
            </a:r>
            <a:r>
              <a:rPr lang="es-ES" b="1" dirty="0"/>
              <a:t>Alto</a:t>
            </a:r>
            <a:r>
              <a:rPr lang="es-ES" dirty="0"/>
              <a:t>, con una resolución de pantalla de 606 × 808 píxeles. Cada píxel puede iluminarse de manera independiente, lo que amplía las posibilidades gráficas..</a:t>
            </a:r>
            <a:endParaRPr lang="es-ES" sz="2800" dirty="0"/>
          </a:p>
        </p:txBody>
      </p:sp>
      <p:pic>
        <p:nvPicPr>
          <p:cNvPr id="4" name="Imagen 3">
            <a:extLst>
              <a:ext uri="{FF2B5EF4-FFF2-40B4-BE49-F238E27FC236}">
                <a16:creationId xmlns:a16="http://schemas.microsoft.com/office/drawing/2014/main" id="{4FA5818B-3D34-2E1D-7F42-2E71836C8902}"/>
              </a:ext>
            </a:extLst>
          </p:cNvPr>
          <p:cNvPicPr>
            <a:picLocks noChangeAspect="1"/>
          </p:cNvPicPr>
          <p:nvPr/>
        </p:nvPicPr>
        <p:blipFill>
          <a:blip r:embed="rId2"/>
          <a:stretch>
            <a:fillRect/>
          </a:stretch>
        </p:blipFill>
        <p:spPr>
          <a:xfrm>
            <a:off x="8301817" y="1355442"/>
            <a:ext cx="3051981" cy="5268755"/>
          </a:xfrm>
          <a:prstGeom prst="rect">
            <a:avLst/>
          </a:prstGeom>
        </p:spPr>
      </p:pic>
      <p:pic>
        <p:nvPicPr>
          <p:cNvPr id="8" name="Imagen 7" descr="Un monitor de computadora al lado de un teclado&#10;&#10;Descripción generada automáticamente">
            <a:extLst>
              <a:ext uri="{FF2B5EF4-FFF2-40B4-BE49-F238E27FC236}">
                <a16:creationId xmlns:a16="http://schemas.microsoft.com/office/drawing/2014/main" id="{AFDB241A-AC5D-9592-9B58-888823655C1F}"/>
              </a:ext>
            </a:extLst>
          </p:cNvPr>
          <p:cNvPicPr>
            <a:picLocks noChangeAspect="1"/>
          </p:cNvPicPr>
          <p:nvPr/>
        </p:nvPicPr>
        <p:blipFill>
          <a:blip r:embed="rId3"/>
          <a:stretch>
            <a:fillRect/>
          </a:stretch>
        </p:blipFill>
        <p:spPr>
          <a:xfrm>
            <a:off x="5339212" y="3364572"/>
            <a:ext cx="2306401" cy="3041374"/>
          </a:xfrm>
          <a:prstGeom prst="rect">
            <a:avLst/>
          </a:prstGeom>
        </p:spPr>
      </p:pic>
      <p:sp>
        <p:nvSpPr>
          <p:cNvPr id="11" name="CuadroTexto 10">
            <a:extLst>
              <a:ext uri="{FF2B5EF4-FFF2-40B4-BE49-F238E27FC236}">
                <a16:creationId xmlns:a16="http://schemas.microsoft.com/office/drawing/2014/main" id="{53530BF9-D526-D238-8FD5-50EA645132F2}"/>
              </a:ext>
            </a:extLst>
          </p:cNvPr>
          <p:cNvSpPr txBox="1"/>
          <p:nvPr/>
        </p:nvSpPr>
        <p:spPr>
          <a:xfrm>
            <a:off x="685704" y="3146322"/>
            <a:ext cx="4543654" cy="3477875"/>
          </a:xfrm>
          <a:prstGeom prst="rect">
            <a:avLst/>
          </a:prstGeom>
          <a:noFill/>
        </p:spPr>
        <p:txBody>
          <a:bodyPr wrap="square">
            <a:spAutoFit/>
          </a:bodyPr>
          <a:lstStyle/>
          <a:p>
            <a:r>
              <a:rPr lang="es-ES" sz="2200" dirty="0"/>
              <a:t>Su primera </a:t>
            </a:r>
            <a:r>
              <a:rPr lang="es-ES" sz="2200" dirty="0">
                <a:hlinkClick r:id="rId4"/>
              </a:rPr>
              <a:t>interfaz</a:t>
            </a:r>
            <a:r>
              <a:rPr lang="es-ES" sz="2200" dirty="0"/>
              <a:t> no</a:t>
            </a:r>
            <a:r>
              <a:rPr lang="es-ES" dirty="0"/>
              <a:t> </a:t>
            </a:r>
            <a:r>
              <a:rPr lang="es-ES" sz="2200" dirty="0"/>
              <a:t>usaba todavía ventanas, pero ya incluye un ratón con tres botones, y un cursor en pantalla con el mismo aspecto que el actual. Su coste era de entre 10.000 y 12.000$ de la época y nunca se comercializó. Los miles que fueron fabricados se donaron.</a:t>
            </a:r>
          </a:p>
        </p:txBody>
      </p:sp>
      <p:sp>
        <p:nvSpPr>
          <p:cNvPr id="6" name="Título 1">
            <a:extLst>
              <a:ext uri="{FF2B5EF4-FFF2-40B4-BE49-F238E27FC236}">
                <a16:creationId xmlns:a16="http://schemas.microsoft.com/office/drawing/2014/main" id="{B9B56E32-085A-BEC8-5C94-C21743092439}"/>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spTree>
    <p:extLst>
      <p:ext uri="{BB962C8B-B14F-4D97-AF65-F5344CB8AC3E}">
        <p14:creationId xmlns:p14="http://schemas.microsoft.com/office/powerpoint/2010/main" val="157133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97F18-0FC7-7FD0-D54A-E52826BBB852}"/>
              </a:ext>
            </a:extLst>
          </p:cNvPr>
          <p:cNvSpPr>
            <a:spLocks noGrp="1"/>
          </p:cNvSpPr>
          <p:nvPr>
            <p:ph type="title"/>
          </p:nvPr>
        </p:nvSpPr>
        <p:spPr>
          <a:xfrm>
            <a:off x="1468315" y="2782486"/>
            <a:ext cx="9255369" cy="1293028"/>
          </a:xfrm>
          <a:ln>
            <a:noFill/>
          </a:ln>
        </p:spPr>
        <p:txBody>
          <a:bodyPr/>
          <a:lstStyle/>
          <a:p>
            <a:r>
              <a:rPr lang="es-ES" dirty="0"/>
              <a:t>“LA mejor manera de prever el futuro es inventarlo” – </a:t>
            </a:r>
            <a:r>
              <a:rPr lang="es-ES" dirty="0" err="1">
                <a:latin typeface="Abadi" panose="020F0502020204030204" pitchFamily="34" charset="0"/>
              </a:rPr>
              <a:t>AlAn</a:t>
            </a:r>
            <a:r>
              <a:rPr lang="es-ES" dirty="0">
                <a:latin typeface="Abadi" panose="020F0502020204030204" pitchFamily="34" charset="0"/>
              </a:rPr>
              <a:t> Kay</a:t>
            </a:r>
          </a:p>
        </p:txBody>
      </p:sp>
    </p:spTree>
    <p:extLst>
      <p:ext uri="{BB962C8B-B14F-4D97-AF65-F5344CB8AC3E}">
        <p14:creationId xmlns:p14="http://schemas.microsoft.com/office/powerpoint/2010/main" val="492237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685800" y="1190418"/>
            <a:ext cx="10820400" cy="1955926"/>
          </a:xfrm>
        </p:spPr>
        <p:txBody>
          <a:bodyPr>
            <a:normAutofit lnSpcReduction="10000"/>
          </a:bodyPr>
          <a:lstStyle/>
          <a:p>
            <a:pPr marL="0" indent="0" algn="just">
              <a:lnSpc>
                <a:spcPct val="100000"/>
              </a:lnSpc>
              <a:buNone/>
            </a:pPr>
            <a:r>
              <a:rPr lang="es-ES" dirty="0"/>
              <a:t>El desarrollo tecnológico de la época encontró su lugar en Xerox </a:t>
            </a:r>
            <a:r>
              <a:rPr lang="es-ES" dirty="0" err="1"/>
              <a:t>Parc</a:t>
            </a:r>
            <a:r>
              <a:rPr lang="es-ES" dirty="0"/>
              <a:t>. En menos de dos de décadas se creó </a:t>
            </a:r>
            <a:r>
              <a:rPr lang="es-ES" b="1" dirty="0"/>
              <a:t>Ethernet</a:t>
            </a:r>
            <a:r>
              <a:rPr lang="es-ES" dirty="0"/>
              <a:t>, la primera </a:t>
            </a:r>
            <a:r>
              <a:rPr lang="es-ES" b="1" dirty="0"/>
              <a:t>impresora</a:t>
            </a:r>
            <a:r>
              <a:rPr lang="es-ES" dirty="0"/>
              <a:t> </a:t>
            </a:r>
            <a:r>
              <a:rPr lang="es-ES" b="1" dirty="0"/>
              <a:t>láser</a:t>
            </a:r>
            <a:r>
              <a:rPr lang="es-ES" dirty="0"/>
              <a:t>, la </a:t>
            </a:r>
            <a:r>
              <a:rPr lang="es-ES" b="1" dirty="0"/>
              <a:t>programación orientada a objetos</a:t>
            </a:r>
            <a:r>
              <a:rPr lang="es-ES" dirty="0"/>
              <a:t>, el primer </a:t>
            </a:r>
            <a:r>
              <a:rPr lang="es-ES" b="1" dirty="0"/>
              <a:t>repetidor</a:t>
            </a:r>
            <a:r>
              <a:rPr lang="es-ES" dirty="0"/>
              <a:t> Ethernet y el primer </a:t>
            </a:r>
            <a:r>
              <a:rPr lang="es-ES" b="1" dirty="0" err="1"/>
              <a:t>router</a:t>
            </a:r>
            <a:r>
              <a:rPr lang="es-ES" b="1" dirty="0"/>
              <a:t>. </a:t>
            </a:r>
            <a:r>
              <a:rPr lang="es-ES" dirty="0"/>
              <a:t>En PARC se creó el primer sistema gráfico que ya contaba con ventanas, barras de estado y de desplazamiento y, por supuesto, todo manejado con el puntero de un </a:t>
            </a:r>
            <a:r>
              <a:rPr lang="es-ES" b="1" dirty="0"/>
              <a:t>ratón</a:t>
            </a:r>
            <a:r>
              <a:rPr lang="es-ES" dirty="0"/>
              <a:t>.</a:t>
            </a:r>
            <a:endParaRPr lang="es-ES" sz="2800" dirty="0"/>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descr="Un hombre en frente de una computadora&#10;&#10;Descripción generada automáticamente con confianza baja">
            <a:extLst>
              <a:ext uri="{FF2B5EF4-FFF2-40B4-BE49-F238E27FC236}">
                <a16:creationId xmlns:a16="http://schemas.microsoft.com/office/drawing/2014/main" id="{A14ED12F-706F-0F5B-EF6B-FABB5431D7FF}"/>
              </a:ext>
            </a:extLst>
          </p:cNvPr>
          <p:cNvPicPr>
            <a:picLocks noChangeAspect="1"/>
          </p:cNvPicPr>
          <p:nvPr/>
        </p:nvPicPr>
        <p:blipFill rotWithShape="1">
          <a:blip r:embed="rId2"/>
          <a:srcRect l="8201" t="5975" r="14884"/>
          <a:stretch/>
        </p:blipFill>
        <p:spPr>
          <a:xfrm>
            <a:off x="781049" y="3260056"/>
            <a:ext cx="3951656" cy="3212350"/>
          </a:xfrm>
          <a:prstGeom prst="rect">
            <a:avLst/>
          </a:prstGeom>
        </p:spPr>
      </p:pic>
      <p:sp>
        <p:nvSpPr>
          <p:cNvPr id="8" name="CuadroTexto 7">
            <a:extLst>
              <a:ext uri="{FF2B5EF4-FFF2-40B4-BE49-F238E27FC236}">
                <a16:creationId xmlns:a16="http://schemas.microsoft.com/office/drawing/2014/main" id="{3910846E-1790-F5FA-EBD9-E280C62DBEB2}"/>
              </a:ext>
            </a:extLst>
          </p:cNvPr>
          <p:cNvSpPr txBox="1"/>
          <p:nvPr/>
        </p:nvSpPr>
        <p:spPr>
          <a:xfrm>
            <a:off x="5105401" y="3108244"/>
            <a:ext cx="6400800" cy="3477875"/>
          </a:xfrm>
          <a:prstGeom prst="rect">
            <a:avLst/>
          </a:prstGeom>
          <a:noFill/>
        </p:spPr>
        <p:txBody>
          <a:bodyPr wrap="square">
            <a:spAutoFit/>
          </a:bodyPr>
          <a:lstStyle/>
          <a:p>
            <a:pPr marL="0" indent="0" algn="just">
              <a:lnSpc>
                <a:spcPct val="100000"/>
              </a:lnSpc>
              <a:buNone/>
            </a:pPr>
            <a:r>
              <a:rPr lang="es-ES" sz="2200" dirty="0"/>
              <a:t>El creador de esta primera GUI gráfica moderna se llama </a:t>
            </a:r>
            <a:r>
              <a:rPr lang="es-ES" sz="2200" b="1" dirty="0"/>
              <a:t>Alan Kay</a:t>
            </a:r>
            <a:r>
              <a:rPr lang="es-ES" sz="2200" dirty="0"/>
              <a:t>, una persona que además es considerado el padre de la orientación a objetos (y creador del primer portátil/Tablet del mundo, el Alto </a:t>
            </a:r>
            <a:r>
              <a:rPr lang="es-ES" sz="2200" b="1" dirty="0" err="1"/>
              <a:t>Dynabook</a:t>
            </a:r>
            <a:r>
              <a:rPr lang="es-ES" sz="2200" dirty="0"/>
              <a:t>), fue el creador del lenguaje </a:t>
            </a:r>
            <a:r>
              <a:rPr lang="es-ES" sz="2200" b="1" dirty="0"/>
              <a:t>Smalltalk</a:t>
            </a:r>
            <a:r>
              <a:rPr lang="es-ES" sz="2200" dirty="0"/>
              <a:t> en el que se basó Apple </a:t>
            </a:r>
            <a:r>
              <a:rPr lang="es-ES" sz="2200" dirty="0" err="1"/>
              <a:t>Objective</a:t>
            </a:r>
            <a:r>
              <a:rPr lang="es-ES" sz="2200" dirty="0"/>
              <a:t>-C y que influyó a todos los sistemas operativos del mundo. Por cierto, también estuvo en la presentación de </a:t>
            </a:r>
            <a:r>
              <a:rPr lang="es-ES" sz="2200" dirty="0" err="1"/>
              <a:t>Englebart</a:t>
            </a:r>
            <a:r>
              <a:rPr lang="es-ES" sz="2200" dirty="0"/>
              <a:t>.</a:t>
            </a:r>
          </a:p>
        </p:txBody>
      </p:sp>
    </p:spTree>
    <p:extLst>
      <p:ext uri="{BB962C8B-B14F-4D97-AF65-F5344CB8AC3E}">
        <p14:creationId xmlns:p14="http://schemas.microsoft.com/office/powerpoint/2010/main" val="328415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96567" y="233803"/>
            <a:ext cx="10357339" cy="1293028"/>
          </a:xfrm>
        </p:spPr>
        <p:txBody>
          <a:bodyPr/>
          <a:lstStyle/>
          <a:p>
            <a:r>
              <a:rPr lang="es-ES" dirty="0"/>
              <a:t>Las gui en los </a:t>
            </a:r>
            <a:r>
              <a:rPr lang="es-ES" dirty="0" err="1"/>
              <a:t>S.o</a:t>
            </a:r>
            <a:r>
              <a:rPr lang="es-ES" dirty="0"/>
              <a:t>.</a:t>
            </a:r>
          </a:p>
        </p:txBody>
      </p:sp>
      <p:sp>
        <p:nvSpPr>
          <p:cNvPr id="15" name="CuadroTexto 14">
            <a:extLst>
              <a:ext uri="{FF2B5EF4-FFF2-40B4-BE49-F238E27FC236}">
                <a16:creationId xmlns:a16="http://schemas.microsoft.com/office/drawing/2014/main" id="{0C92EFEE-5AC9-D86D-483A-FAE9225554D3}"/>
              </a:ext>
            </a:extLst>
          </p:cNvPr>
          <p:cNvSpPr txBox="1"/>
          <p:nvPr/>
        </p:nvSpPr>
        <p:spPr>
          <a:xfrm>
            <a:off x="753061" y="1396505"/>
            <a:ext cx="6946790" cy="5293757"/>
          </a:xfrm>
          <a:prstGeom prst="rect">
            <a:avLst/>
          </a:prstGeom>
          <a:noFill/>
        </p:spPr>
        <p:txBody>
          <a:bodyPr wrap="square">
            <a:spAutoFit/>
          </a:bodyPr>
          <a:lstStyle/>
          <a:p>
            <a:pPr algn="just"/>
            <a:r>
              <a:rPr lang="es-ES" sz="2200" dirty="0"/>
              <a:t>La historia más extendida cuenta que Xerox no supo ver el potencial de todo lo que se estaba creando en su laboratorio PARC, pero esto no se ajusta a la realidad. En 1981 Xerox introdujo el primer ordenador con la última versión de su GUI programada en Smalltalk con el nombre de </a:t>
            </a:r>
            <a:r>
              <a:rPr lang="es-ES" sz="2200" b="1" dirty="0">
                <a:hlinkClick r:id="rId2"/>
              </a:rPr>
              <a:t>Xerox </a:t>
            </a:r>
            <a:r>
              <a:rPr lang="es-ES" sz="2200" b="1" dirty="0" err="1">
                <a:hlinkClick r:id="rId2"/>
              </a:rPr>
              <a:t>Star</a:t>
            </a:r>
            <a:r>
              <a:rPr lang="es-ES" sz="2200" b="1" dirty="0">
                <a:hlinkClick r:id="rId2"/>
              </a:rPr>
              <a:t>  8010</a:t>
            </a:r>
            <a:r>
              <a:rPr lang="es-ES" sz="2200" b="1" dirty="0"/>
              <a:t>, </a:t>
            </a:r>
            <a:r>
              <a:rPr lang="es-ES" sz="2200" dirty="0"/>
              <a:t>dos años antes que el Apple Lisa.</a:t>
            </a:r>
          </a:p>
          <a:p>
            <a:pPr algn="just"/>
            <a:endParaRPr lang="es-ES" sz="700" dirty="0"/>
          </a:p>
          <a:p>
            <a:pPr algn="just"/>
            <a:endParaRPr lang="es-ES" sz="100" dirty="0"/>
          </a:p>
          <a:p>
            <a:pPr algn="just"/>
            <a:r>
              <a:rPr lang="es-ES" sz="2200" dirty="0"/>
              <a:t>Funcionaba en red a través de Ethernet y se podía añadir otros dos equipos como servidores de impresión y de ficheros. Su único problema fue que estaba orientado a la oficina del futuro que se estaba diseñando y requería desembolsar $16.595 de la época. Aún con todo, se vendieron más de 25.000 máquinas sólo en EEUU.</a:t>
            </a:r>
          </a:p>
        </p:txBody>
      </p:sp>
      <p:pic>
        <p:nvPicPr>
          <p:cNvPr id="17" name="Imagen 16" descr="Imagen que contiene Interfaz de usuario gráfica&#10;&#10;Descripción generada automáticamente">
            <a:extLst>
              <a:ext uri="{FF2B5EF4-FFF2-40B4-BE49-F238E27FC236}">
                <a16:creationId xmlns:a16="http://schemas.microsoft.com/office/drawing/2014/main" id="{FB9806E6-9080-560C-BE40-79D7F2911907}"/>
              </a:ext>
            </a:extLst>
          </p:cNvPr>
          <p:cNvPicPr>
            <a:picLocks noChangeAspect="1"/>
          </p:cNvPicPr>
          <p:nvPr/>
        </p:nvPicPr>
        <p:blipFill>
          <a:blip r:embed="rId3"/>
          <a:stretch>
            <a:fillRect/>
          </a:stretch>
        </p:blipFill>
        <p:spPr>
          <a:xfrm>
            <a:off x="7842968" y="1526831"/>
            <a:ext cx="3595971" cy="5055989"/>
          </a:xfrm>
          <a:prstGeom prst="rect">
            <a:avLst/>
          </a:prstGeom>
        </p:spPr>
      </p:pic>
    </p:spTree>
    <p:extLst>
      <p:ext uri="{BB962C8B-B14F-4D97-AF65-F5344CB8AC3E}">
        <p14:creationId xmlns:p14="http://schemas.microsoft.com/office/powerpoint/2010/main" val="1323087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Logotipo, Icono&#10;&#10;Descripción generada automáticamente">
            <a:extLst>
              <a:ext uri="{FF2B5EF4-FFF2-40B4-BE49-F238E27FC236}">
                <a16:creationId xmlns:a16="http://schemas.microsoft.com/office/drawing/2014/main" id="{A7194342-66B4-F366-7234-462082A61FFE}"/>
              </a:ext>
            </a:extLst>
          </p:cNvPr>
          <p:cNvPicPr>
            <a:picLocks noChangeAspect="1"/>
          </p:cNvPicPr>
          <p:nvPr/>
        </p:nvPicPr>
        <p:blipFill>
          <a:blip r:embed="rId2"/>
          <a:stretch>
            <a:fillRect/>
          </a:stretch>
        </p:blipFill>
        <p:spPr>
          <a:xfrm>
            <a:off x="4171139" y="1247782"/>
            <a:ext cx="3849721" cy="4489083"/>
          </a:xfrm>
          <a:prstGeom prst="rect">
            <a:avLst/>
          </a:prstGeom>
        </p:spPr>
      </p:pic>
    </p:spTree>
    <p:extLst>
      <p:ext uri="{BB962C8B-B14F-4D97-AF65-F5344CB8AC3E}">
        <p14:creationId xmlns:p14="http://schemas.microsoft.com/office/powerpoint/2010/main" val="2029482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24356" y="1915948"/>
            <a:ext cx="4022244" cy="3932146"/>
          </a:xfrm>
        </p:spPr>
        <p:txBody>
          <a:bodyPr>
            <a:normAutofit/>
          </a:bodyPr>
          <a:lstStyle/>
          <a:p>
            <a:pPr marL="0" indent="0" algn="just">
              <a:lnSpc>
                <a:spcPct val="100000"/>
              </a:lnSpc>
              <a:buNone/>
            </a:pPr>
            <a:r>
              <a:rPr lang="es-ES" dirty="0"/>
              <a:t>Cuenta una leyenda que en 1979 </a:t>
            </a:r>
            <a:r>
              <a:rPr lang="es-ES" b="1" dirty="0"/>
              <a:t>Steve Jobs </a:t>
            </a:r>
            <a:r>
              <a:rPr lang="es-ES" dirty="0"/>
              <a:t>fue a visitar Xerox </a:t>
            </a:r>
            <a:r>
              <a:rPr lang="es-ES" dirty="0" err="1"/>
              <a:t>Parc</a:t>
            </a:r>
            <a:r>
              <a:rPr lang="es-ES" dirty="0"/>
              <a:t> con la intención de inspirarse en lo que allí se estaba haciendo para luego aplicarlo en sus propias máquinas. En sus oficinas se les hizo una demo de cómo funcionaba el GUI hecho en Smalltalk, la demo Smalltalk-78:</a:t>
            </a:r>
            <a:endParaRPr lang="es-ES" sz="2800" dirty="0"/>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descr="Imagen que contiene Texto&#10;&#10;Descripción generada automáticamente">
            <a:extLst>
              <a:ext uri="{FF2B5EF4-FFF2-40B4-BE49-F238E27FC236}">
                <a16:creationId xmlns:a16="http://schemas.microsoft.com/office/drawing/2014/main" id="{7086F738-068D-72D8-97D7-A72A5E00170E}"/>
              </a:ext>
            </a:extLst>
          </p:cNvPr>
          <p:cNvPicPr>
            <a:picLocks noChangeAspect="1"/>
          </p:cNvPicPr>
          <p:nvPr/>
        </p:nvPicPr>
        <p:blipFill>
          <a:blip r:embed="rId2"/>
          <a:stretch>
            <a:fillRect/>
          </a:stretch>
        </p:blipFill>
        <p:spPr>
          <a:xfrm>
            <a:off x="4980811" y="1673343"/>
            <a:ext cx="6686833" cy="5021655"/>
          </a:xfrm>
          <a:prstGeom prst="rect">
            <a:avLst/>
          </a:prstGeom>
        </p:spPr>
      </p:pic>
    </p:spTree>
    <p:extLst>
      <p:ext uri="{BB962C8B-B14F-4D97-AF65-F5344CB8AC3E}">
        <p14:creationId xmlns:p14="http://schemas.microsoft.com/office/powerpoint/2010/main" val="2057539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326519" y="1438024"/>
            <a:ext cx="4778881" cy="5096095"/>
          </a:xfrm>
        </p:spPr>
        <p:txBody>
          <a:bodyPr>
            <a:noAutofit/>
          </a:bodyPr>
          <a:lstStyle/>
          <a:p>
            <a:pPr marL="0" indent="0" algn="just">
              <a:lnSpc>
                <a:spcPct val="100000"/>
              </a:lnSpc>
              <a:buNone/>
            </a:pPr>
            <a:r>
              <a:rPr lang="es-ES" sz="2100" b="1" dirty="0"/>
              <a:t>Jobs</a:t>
            </a:r>
            <a:r>
              <a:rPr lang="es-ES" sz="2100" dirty="0"/>
              <a:t> enseguida se dio cuenta de que los ordenadores, en un futuro no muy lejano, iban a usar ese tipo de interacción. </a:t>
            </a:r>
          </a:p>
          <a:p>
            <a:pPr marL="0" indent="0" algn="just">
              <a:lnSpc>
                <a:spcPct val="100000"/>
              </a:lnSpc>
              <a:buNone/>
            </a:pPr>
            <a:r>
              <a:rPr lang="es-ES" sz="2100" dirty="0"/>
              <a:t>Sorprendido porque Xerox todavía no había puesto en el mercado esta tecnología, comenzó una carrera contrarreloj para conseguir tener una interfaz a la altura. Contrató a varios de los ingenieros de Xerox para ello, entre los que destaca </a:t>
            </a:r>
            <a:r>
              <a:rPr lang="es-ES" sz="2100" b="1" dirty="0"/>
              <a:t>Bill Atkinson </a:t>
            </a:r>
            <a:r>
              <a:rPr lang="es-ES" sz="2100" dirty="0"/>
              <a:t>que creó una </a:t>
            </a:r>
            <a:r>
              <a:rPr lang="es-ES" sz="2100" dirty="0">
                <a:hlinkClick r:id="rId2"/>
              </a:rPr>
              <a:t>nueva GUI</a:t>
            </a:r>
            <a:r>
              <a:rPr lang="es-ES" sz="2100" dirty="0"/>
              <a:t> en un nuevo lenguaje, el </a:t>
            </a:r>
            <a:r>
              <a:rPr lang="es-ES" sz="2100" dirty="0" err="1"/>
              <a:t>Objective</a:t>
            </a:r>
            <a:r>
              <a:rPr lang="es-ES" sz="2100" dirty="0"/>
              <a:t> Pascal.</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descr="Interfaz de usuario gráfica&#10;&#10;Descripción generada automáticamente">
            <a:extLst>
              <a:ext uri="{FF2B5EF4-FFF2-40B4-BE49-F238E27FC236}">
                <a16:creationId xmlns:a16="http://schemas.microsoft.com/office/drawing/2014/main" id="{FBD7016D-FE07-76A3-8484-03A33104C123}"/>
              </a:ext>
            </a:extLst>
          </p:cNvPr>
          <p:cNvPicPr>
            <a:picLocks noChangeAspect="1"/>
          </p:cNvPicPr>
          <p:nvPr/>
        </p:nvPicPr>
        <p:blipFill>
          <a:blip r:embed="rId3"/>
          <a:stretch>
            <a:fillRect/>
          </a:stretch>
        </p:blipFill>
        <p:spPr>
          <a:xfrm>
            <a:off x="5369651" y="1526831"/>
            <a:ext cx="6495830" cy="4871873"/>
          </a:xfrm>
          <a:prstGeom prst="rect">
            <a:avLst/>
          </a:prstGeom>
        </p:spPr>
      </p:pic>
    </p:spTree>
    <p:extLst>
      <p:ext uri="{BB962C8B-B14F-4D97-AF65-F5344CB8AC3E}">
        <p14:creationId xmlns:p14="http://schemas.microsoft.com/office/powerpoint/2010/main" val="2488708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298026" y="1526831"/>
            <a:ext cx="5459308" cy="5182857"/>
          </a:xfrm>
        </p:spPr>
        <p:txBody>
          <a:bodyPr>
            <a:noAutofit/>
          </a:bodyPr>
          <a:lstStyle/>
          <a:p>
            <a:pPr marL="0" indent="0" algn="just">
              <a:lnSpc>
                <a:spcPct val="100000"/>
              </a:lnSpc>
              <a:buNone/>
            </a:pPr>
            <a:r>
              <a:rPr lang="es-ES" sz="2100" dirty="0"/>
              <a:t>Como el Apple Lisa era demasiado caro ($9.995), no se vendió demasiado. Durante su desarrollo Jobs ya había sido apartado del proyecto y descubrió que en una sección de su empresa había comenzado otro: el </a:t>
            </a:r>
            <a:r>
              <a:rPr lang="es-ES" sz="2100" b="1" dirty="0"/>
              <a:t>Macintosh</a:t>
            </a:r>
            <a:r>
              <a:rPr lang="es-ES" sz="2100" dirty="0"/>
              <a:t>. </a:t>
            </a:r>
          </a:p>
          <a:p>
            <a:pPr marL="0" indent="0" algn="just">
              <a:lnSpc>
                <a:spcPct val="100000"/>
              </a:lnSpc>
              <a:buNone/>
            </a:pPr>
            <a:r>
              <a:rPr lang="es-ES" sz="2100" dirty="0"/>
              <a:t>Finalmente, el primer Mac salió con una GUI que bebió de la de Apple Lisa y se mejoraron ambas, pero al ser una máquina más modesta, se tuvo que recortar demasiado en HW y la pantalla (monocroma) se redujo a la resolución de 512x384 y la RAM a 128Kb. Aún con eso, el Mac no se vendió nada bien y Jobs fue despedido de Apple</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a:extLst>
              <a:ext uri="{FF2B5EF4-FFF2-40B4-BE49-F238E27FC236}">
                <a16:creationId xmlns:a16="http://schemas.microsoft.com/office/drawing/2014/main" id="{D9F9C951-1D70-789B-7846-D3B81712CF3E}"/>
              </a:ext>
            </a:extLst>
          </p:cNvPr>
          <p:cNvPicPr>
            <a:picLocks noChangeAspect="1"/>
          </p:cNvPicPr>
          <p:nvPr/>
        </p:nvPicPr>
        <p:blipFill>
          <a:blip r:embed="rId2"/>
          <a:stretch>
            <a:fillRect/>
          </a:stretch>
        </p:blipFill>
        <p:spPr>
          <a:xfrm>
            <a:off x="6021399" y="1820849"/>
            <a:ext cx="5804842" cy="4384509"/>
          </a:xfrm>
          <a:prstGeom prst="rect">
            <a:avLst/>
          </a:prstGeom>
        </p:spPr>
      </p:pic>
    </p:spTree>
    <p:extLst>
      <p:ext uri="{BB962C8B-B14F-4D97-AF65-F5344CB8AC3E}">
        <p14:creationId xmlns:p14="http://schemas.microsoft.com/office/powerpoint/2010/main" val="362720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FFD1F-1EE5-36B3-2686-631DC63B5346}"/>
              </a:ext>
            </a:extLst>
          </p:cNvPr>
          <p:cNvSpPr>
            <a:spLocks noGrp="1"/>
          </p:cNvSpPr>
          <p:nvPr>
            <p:ph type="title"/>
          </p:nvPr>
        </p:nvSpPr>
        <p:spPr>
          <a:xfrm>
            <a:off x="2895600" y="639315"/>
            <a:ext cx="8610600" cy="1293028"/>
          </a:xfrm>
        </p:spPr>
        <p:txBody>
          <a:bodyPr/>
          <a:lstStyle/>
          <a:p>
            <a:r>
              <a:rPr lang="es-ES" dirty="0"/>
              <a:t>¿qué es una interfaz?</a:t>
            </a:r>
          </a:p>
        </p:txBody>
      </p:sp>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p:txBody>
          <a:bodyPr>
            <a:normAutofit lnSpcReduction="10000"/>
          </a:bodyPr>
          <a:lstStyle/>
          <a:p>
            <a:pPr algn="just">
              <a:lnSpc>
                <a:spcPct val="100000"/>
              </a:lnSpc>
            </a:pPr>
            <a:r>
              <a:rPr kumimoji="1" lang="es-ES_tradnl" b="1" dirty="0">
                <a:solidFill>
                  <a:schemeClr val="tx1"/>
                </a:solidFill>
                <a:latin typeface="Verdana" charset="0"/>
              </a:rPr>
              <a:t>Interfaz</a:t>
            </a:r>
            <a:r>
              <a:rPr kumimoji="1" lang="es-ES_tradnl" dirty="0">
                <a:solidFill>
                  <a:schemeClr val="tx1"/>
                </a:solidFill>
                <a:latin typeface="Verdana" charset="0"/>
              </a:rPr>
              <a:t>: superficie de contacto entre dos entidades</a:t>
            </a:r>
          </a:p>
          <a:p>
            <a:pPr algn="just">
              <a:lnSpc>
                <a:spcPct val="100000"/>
              </a:lnSpc>
            </a:pPr>
            <a:endParaRPr kumimoji="1" lang="es-ES_tradnl" dirty="0">
              <a:solidFill>
                <a:schemeClr val="tx1"/>
              </a:solidFill>
              <a:latin typeface="Verdana" charset="0"/>
            </a:endParaRPr>
          </a:p>
          <a:p>
            <a:pPr algn="just">
              <a:lnSpc>
                <a:spcPct val="100000"/>
              </a:lnSpc>
            </a:pPr>
            <a:r>
              <a:rPr lang="es-ES" dirty="0"/>
              <a:t>En el ámbito tecnológico, una interfaz es un punto de encuentro entre:</a:t>
            </a:r>
          </a:p>
          <a:p>
            <a:pPr algn="just">
              <a:lnSpc>
                <a:spcPct val="100000"/>
              </a:lnSpc>
            </a:pPr>
            <a:endParaRPr lang="es-ES" sz="1100" dirty="0"/>
          </a:p>
          <a:p>
            <a:pPr lvl="1" algn="just">
              <a:lnSpc>
                <a:spcPct val="100000"/>
              </a:lnSpc>
            </a:pPr>
            <a:r>
              <a:rPr lang="es-ES" sz="2200" dirty="0"/>
              <a:t>Un </a:t>
            </a:r>
            <a:r>
              <a:rPr lang="es-ES" sz="2200" b="1" dirty="0"/>
              <a:t>sistema informático </a:t>
            </a:r>
            <a:r>
              <a:rPr lang="es-ES" sz="2200" dirty="0"/>
              <a:t>(PC, Smartphone, Tablet, gafas de RV o RA, </a:t>
            </a:r>
            <a:r>
              <a:rPr lang="es-ES" sz="2200" dirty="0" err="1"/>
              <a:t>etc</a:t>
            </a:r>
            <a:r>
              <a:rPr lang="es-ES" sz="2200" dirty="0"/>
              <a:t>) y una </a:t>
            </a:r>
            <a:r>
              <a:rPr lang="es-ES" sz="2200" b="1" dirty="0"/>
              <a:t>persona</a:t>
            </a:r>
            <a:r>
              <a:rPr lang="es-ES" sz="2200" dirty="0"/>
              <a:t>.</a:t>
            </a:r>
          </a:p>
          <a:p>
            <a:pPr lvl="1" algn="just">
              <a:lnSpc>
                <a:spcPct val="100000"/>
              </a:lnSpc>
            </a:pPr>
            <a:endParaRPr lang="es-ES" dirty="0"/>
          </a:p>
          <a:p>
            <a:pPr lvl="1" algn="just">
              <a:lnSpc>
                <a:spcPct val="100000"/>
              </a:lnSpc>
            </a:pPr>
            <a:r>
              <a:rPr lang="es-ES" sz="2200" dirty="0"/>
              <a:t>Un </a:t>
            </a:r>
            <a:r>
              <a:rPr lang="es-ES" sz="2200" b="1" dirty="0"/>
              <a:t>sistema informático </a:t>
            </a:r>
            <a:r>
              <a:rPr lang="es-ES" sz="2200" dirty="0"/>
              <a:t>y </a:t>
            </a:r>
            <a:r>
              <a:rPr lang="es-ES" sz="2200" b="1" dirty="0"/>
              <a:t>otro sistema que interactúa con éste. </a:t>
            </a:r>
            <a:r>
              <a:rPr lang="es-ES" sz="2200" dirty="0"/>
              <a:t>Ejemplos de esta interfaz son los servicios </a:t>
            </a:r>
            <a:r>
              <a:rPr lang="es-ES" sz="2200" dirty="0" err="1"/>
              <a:t>Rest</a:t>
            </a:r>
            <a:r>
              <a:rPr lang="es-ES" sz="2200" dirty="0"/>
              <a:t>, SOAP o incluso cualquier API que expone sus interfaces de forma pública para que sean usadas por otro programa u otra API.</a:t>
            </a:r>
          </a:p>
        </p:txBody>
      </p:sp>
    </p:spTree>
    <p:extLst>
      <p:ext uri="{BB962C8B-B14F-4D97-AF65-F5344CB8AC3E}">
        <p14:creationId xmlns:p14="http://schemas.microsoft.com/office/powerpoint/2010/main" val="9997217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365759" y="2615082"/>
            <a:ext cx="5295569" cy="2787159"/>
          </a:xfrm>
        </p:spPr>
        <p:txBody>
          <a:bodyPr>
            <a:noAutofit/>
          </a:bodyPr>
          <a:lstStyle/>
          <a:p>
            <a:pPr marL="0" indent="0" algn="just">
              <a:lnSpc>
                <a:spcPct val="100000"/>
              </a:lnSpc>
              <a:buNone/>
            </a:pPr>
            <a:r>
              <a:rPr lang="es-ES" sz="2100" dirty="0"/>
              <a:t>En 1988 el Macintosh o </a:t>
            </a:r>
            <a:r>
              <a:rPr lang="es-ES" sz="2100" dirty="0" err="1"/>
              <a:t>System</a:t>
            </a:r>
            <a:r>
              <a:rPr lang="es-ES" sz="2100" dirty="0"/>
              <a:t> 1 de Apple evolucionó al </a:t>
            </a:r>
            <a:r>
              <a:rPr lang="es-ES" sz="2100" b="1" dirty="0"/>
              <a:t>GS/OS </a:t>
            </a:r>
            <a:r>
              <a:rPr lang="es-ES" sz="2100" dirty="0"/>
              <a:t>que incorporaba soporte de color (200x320x16 colores) y sonido del Apple IIGS, así como una gran potencia. Los ordenadores Apple se hicieron muy populares por lo sencillo e intuitivo que era su uso.</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a:extLst>
              <a:ext uri="{FF2B5EF4-FFF2-40B4-BE49-F238E27FC236}">
                <a16:creationId xmlns:a16="http://schemas.microsoft.com/office/drawing/2014/main" id="{0E780D63-511F-D0CE-3ABB-75FC51E27187}"/>
              </a:ext>
            </a:extLst>
          </p:cNvPr>
          <p:cNvPicPr>
            <a:picLocks noChangeAspect="1"/>
          </p:cNvPicPr>
          <p:nvPr/>
        </p:nvPicPr>
        <p:blipFill>
          <a:blip r:embed="rId2"/>
          <a:stretch>
            <a:fillRect/>
          </a:stretch>
        </p:blipFill>
        <p:spPr>
          <a:xfrm>
            <a:off x="5873033" y="2117457"/>
            <a:ext cx="5953208" cy="3782411"/>
          </a:xfrm>
          <a:prstGeom prst="rect">
            <a:avLst/>
          </a:prstGeom>
        </p:spPr>
      </p:pic>
    </p:spTree>
    <p:extLst>
      <p:ext uri="{BB962C8B-B14F-4D97-AF65-F5344CB8AC3E}">
        <p14:creationId xmlns:p14="http://schemas.microsoft.com/office/powerpoint/2010/main" val="545687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326003" y="1999526"/>
            <a:ext cx="4579952" cy="4528495"/>
          </a:xfrm>
        </p:spPr>
        <p:txBody>
          <a:bodyPr>
            <a:noAutofit/>
          </a:bodyPr>
          <a:lstStyle/>
          <a:p>
            <a:pPr marL="0" indent="0" algn="just">
              <a:lnSpc>
                <a:spcPct val="100000"/>
              </a:lnSpc>
              <a:buNone/>
            </a:pPr>
            <a:r>
              <a:rPr lang="es-ES" sz="2100" dirty="0"/>
              <a:t>En mayo del 1991, Apple, con Jobs fuera de la empresa, introdujo el GUI que más  influyó sobre el resto de sistemas operativos: el </a:t>
            </a:r>
            <a:r>
              <a:rPr lang="es-ES" sz="2100" b="1" dirty="0" err="1"/>
              <a:t>System</a:t>
            </a:r>
            <a:r>
              <a:rPr lang="es-ES" sz="2100" b="1" dirty="0"/>
              <a:t> 7</a:t>
            </a:r>
            <a:r>
              <a:rPr lang="es-ES" sz="2100" dirty="0"/>
              <a:t>, donde nace el icónico menú de Apple que todavía existe en las últimas versiones del Mac OS. Peleó de tú a tú con la versión 3.0 de Windows que se había adelantado en muchos aspectos al SO de Apple. Esta versión del SO estuvo actualizándose hasta el año 1997.</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descr="Interfaz de usuario gráfica&#10;&#10;Descripción generada automáticamente con confianza media">
            <a:extLst>
              <a:ext uri="{FF2B5EF4-FFF2-40B4-BE49-F238E27FC236}">
                <a16:creationId xmlns:a16="http://schemas.microsoft.com/office/drawing/2014/main" id="{871491C6-5A61-E893-F89C-4A9C5FF7EDA6}"/>
              </a:ext>
            </a:extLst>
          </p:cNvPr>
          <p:cNvPicPr>
            <a:picLocks noChangeAspect="1"/>
          </p:cNvPicPr>
          <p:nvPr/>
        </p:nvPicPr>
        <p:blipFill>
          <a:blip r:embed="rId2"/>
          <a:stretch>
            <a:fillRect/>
          </a:stretch>
        </p:blipFill>
        <p:spPr>
          <a:xfrm>
            <a:off x="5226940" y="1705426"/>
            <a:ext cx="6580747" cy="4822595"/>
          </a:xfrm>
          <a:prstGeom prst="rect">
            <a:avLst/>
          </a:prstGeom>
        </p:spPr>
      </p:pic>
    </p:spTree>
    <p:extLst>
      <p:ext uri="{BB962C8B-B14F-4D97-AF65-F5344CB8AC3E}">
        <p14:creationId xmlns:p14="http://schemas.microsoft.com/office/powerpoint/2010/main" val="1902674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185316" y="1183861"/>
            <a:ext cx="4513683" cy="5456419"/>
          </a:xfrm>
        </p:spPr>
        <p:txBody>
          <a:bodyPr>
            <a:noAutofit/>
          </a:bodyPr>
          <a:lstStyle/>
          <a:p>
            <a:pPr marL="0" indent="0" algn="just">
              <a:lnSpc>
                <a:spcPct val="100000"/>
              </a:lnSpc>
              <a:buNone/>
            </a:pPr>
            <a:r>
              <a:rPr lang="es-ES" sz="2100" dirty="0"/>
              <a:t>Con la vuelta de Jobs a una Apple casi en bancarrota ya en 2001, se creó una versión muy avanzada del Mac OS, llamado </a:t>
            </a:r>
            <a:r>
              <a:rPr lang="es-ES" sz="2100" b="1" dirty="0"/>
              <a:t>Mac OSX </a:t>
            </a:r>
            <a:r>
              <a:rPr lang="es-ES" sz="2100" dirty="0"/>
              <a:t>con una interfaz conocida como </a:t>
            </a:r>
            <a:r>
              <a:rPr lang="es-ES" sz="2100" b="1" dirty="0"/>
              <a:t>Aqua</a:t>
            </a:r>
            <a:r>
              <a:rPr lang="es-ES" sz="2100" dirty="0"/>
              <a:t>, incorporando todo lo que se había desarrollado en la empresa que Jobs montó tras ser despedido, </a:t>
            </a:r>
            <a:r>
              <a:rPr lang="es-ES" sz="2100" dirty="0">
                <a:hlinkClick r:id="rId2"/>
              </a:rPr>
              <a:t>NeXTSTEP</a:t>
            </a:r>
            <a:r>
              <a:rPr lang="es-ES" sz="2100" dirty="0"/>
              <a:t>, basado éste a su vez en el Unix </a:t>
            </a:r>
            <a:r>
              <a:rPr lang="es-ES" sz="2100" b="1" dirty="0"/>
              <a:t>FreeBSD</a:t>
            </a:r>
            <a:r>
              <a:rPr lang="es-ES" sz="2100" dirty="0"/>
              <a:t>. </a:t>
            </a:r>
          </a:p>
          <a:p>
            <a:pPr marL="0" indent="0" algn="just">
              <a:lnSpc>
                <a:spcPct val="100000"/>
              </a:lnSpc>
              <a:buNone/>
            </a:pPr>
            <a:r>
              <a:rPr lang="es-ES" sz="2100" dirty="0"/>
              <a:t>Este SO estaba programado en </a:t>
            </a:r>
            <a:r>
              <a:rPr lang="es-ES" sz="2100" dirty="0" err="1"/>
              <a:t>Objective</a:t>
            </a:r>
            <a:r>
              <a:rPr lang="es-ES" sz="2100" dirty="0"/>
              <a:t>-C, el lenguaje que Apple ha usado hasta nuestros días, incluso para dar vida a </a:t>
            </a:r>
            <a:r>
              <a:rPr lang="es-ES" sz="2100" b="1" dirty="0"/>
              <a:t>IOS</a:t>
            </a:r>
            <a:r>
              <a:rPr lang="es-ES" sz="2100" dirty="0"/>
              <a:t>.</a:t>
            </a:r>
          </a:p>
          <a:p>
            <a:pPr marL="0" indent="0" algn="just">
              <a:lnSpc>
                <a:spcPct val="100000"/>
              </a:lnSpc>
              <a:buNone/>
            </a:pPr>
            <a:r>
              <a:rPr lang="es-ES" sz="2100" dirty="0" err="1"/>
              <a:t>MacOSX</a:t>
            </a:r>
            <a:r>
              <a:rPr lang="es-ES" sz="2100" dirty="0"/>
              <a:t> plantó cara al rey, WXP.</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descr="Interfaz de usuario gráfica, Aplicación&#10;&#10;Descripción generada automáticamente">
            <a:extLst>
              <a:ext uri="{FF2B5EF4-FFF2-40B4-BE49-F238E27FC236}">
                <a16:creationId xmlns:a16="http://schemas.microsoft.com/office/drawing/2014/main" id="{26B24FC9-E3AB-3AF1-6F81-43F15C8E8A9D}"/>
              </a:ext>
            </a:extLst>
          </p:cNvPr>
          <p:cNvPicPr>
            <a:picLocks noChangeAspect="1"/>
          </p:cNvPicPr>
          <p:nvPr/>
        </p:nvPicPr>
        <p:blipFill>
          <a:blip r:embed="rId3"/>
          <a:stretch>
            <a:fillRect/>
          </a:stretch>
        </p:blipFill>
        <p:spPr>
          <a:xfrm>
            <a:off x="5114299" y="1470991"/>
            <a:ext cx="6892385" cy="5169289"/>
          </a:xfrm>
          <a:prstGeom prst="rect">
            <a:avLst/>
          </a:prstGeom>
        </p:spPr>
      </p:pic>
    </p:spTree>
    <p:extLst>
      <p:ext uri="{BB962C8B-B14F-4D97-AF65-F5344CB8AC3E}">
        <p14:creationId xmlns:p14="http://schemas.microsoft.com/office/powerpoint/2010/main" val="1447738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384206" y="1175427"/>
            <a:ext cx="11423588" cy="1102882"/>
          </a:xfrm>
        </p:spPr>
        <p:txBody>
          <a:bodyPr>
            <a:noAutofit/>
          </a:bodyPr>
          <a:lstStyle/>
          <a:p>
            <a:pPr marL="0" indent="0" algn="just">
              <a:lnSpc>
                <a:spcPct val="100000"/>
              </a:lnSpc>
              <a:buNone/>
            </a:pPr>
            <a:r>
              <a:rPr lang="es-ES" sz="2100" dirty="0"/>
              <a:t>El buen trabajo de diseño que hizo la Apple de Jobs tras su vuelta, se refleja en que apenas ha cambiado la manera de interactuar con el SO, incluso, en su última versión, 20 años después.</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descr="Interfaz de usuario gráfica, Aplicación, Word&#10;&#10;Descripción generada automáticamente">
            <a:extLst>
              <a:ext uri="{FF2B5EF4-FFF2-40B4-BE49-F238E27FC236}">
                <a16:creationId xmlns:a16="http://schemas.microsoft.com/office/drawing/2014/main" id="{06C333BF-7689-52BF-C753-753BE70A42BD}"/>
              </a:ext>
            </a:extLst>
          </p:cNvPr>
          <p:cNvPicPr>
            <a:picLocks noChangeAspect="1"/>
          </p:cNvPicPr>
          <p:nvPr/>
        </p:nvPicPr>
        <p:blipFill>
          <a:blip r:embed="rId2"/>
          <a:stretch>
            <a:fillRect/>
          </a:stretch>
        </p:blipFill>
        <p:spPr>
          <a:xfrm>
            <a:off x="384206" y="2365514"/>
            <a:ext cx="5314123" cy="3985592"/>
          </a:xfrm>
          <a:prstGeom prst="rect">
            <a:avLst/>
          </a:prstGeom>
        </p:spPr>
      </p:pic>
      <p:sp>
        <p:nvSpPr>
          <p:cNvPr id="6" name="Marcador de contenido 2">
            <a:extLst>
              <a:ext uri="{FF2B5EF4-FFF2-40B4-BE49-F238E27FC236}">
                <a16:creationId xmlns:a16="http://schemas.microsoft.com/office/drawing/2014/main" id="{B5CF30AC-4D01-30CE-4F2E-5BA2C6E97D9E}"/>
              </a:ext>
            </a:extLst>
          </p:cNvPr>
          <p:cNvSpPr txBox="1">
            <a:spLocks/>
          </p:cNvSpPr>
          <p:nvPr/>
        </p:nvSpPr>
        <p:spPr>
          <a:xfrm>
            <a:off x="2177223" y="6455841"/>
            <a:ext cx="2523429"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Mac OSX 10.2 Puma(2003)</a:t>
            </a:r>
          </a:p>
        </p:txBody>
      </p:sp>
      <p:pic>
        <p:nvPicPr>
          <p:cNvPr id="8" name="Imagen 7" descr="Interfaz de usuario gráfica&#10;&#10;Descripción generada automáticamente">
            <a:extLst>
              <a:ext uri="{FF2B5EF4-FFF2-40B4-BE49-F238E27FC236}">
                <a16:creationId xmlns:a16="http://schemas.microsoft.com/office/drawing/2014/main" id="{40B75D0F-9342-D664-5B5B-114D9549A2EE}"/>
              </a:ext>
            </a:extLst>
          </p:cNvPr>
          <p:cNvPicPr>
            <a:picLocks noChangeAspect="1"/>
          </p:cNvPicPr>
          <p:nvPr/>
        </p:nvPicPr>
        <p:blipFill>
          <a:blip r:embed="rId3"/>
          <a:stretch>
            <a:fillRect/>
          </a:stretch>
        </p:blipFill>
        <p:spPr>
          <a:xfrm>
            <a:off x="5914061" y="2660092"/>
            <a:ext cx="6038106" cy="3396435"/>
          </a:xfrm>
          <a:prstGeom prst="rect">
            <a:avLst/>
          </a:prstGeom>
        </p:spPr>
      </p:pic>
      <p:sp>
        <p:nvSpPr>
          <p:cNvPr id="9" name="Marcador de contenido 2">
            <a:extLst>
              <a:ext uri="{FF2B5EF4-FFF2-40B4-BE49-F238E27FC236}">
                <a16:creationId xmlns:a16="http://schemas.microsoft.com/office/drawing/2014/main" id="{88D461EE-3723-87CC-0CD2-041F69313A6A}"/>
              </a:ext>
            </a:extLst>
          </p:cNvPr>
          <p:cNvSpPr txBox="1">
            <a:spLocks/>
          </p:cNvSpPr>
          <p:nvPr/>
        </p:nvSpPr>
        <p:spPr>
          <a:xfrm>
            <a:off x="7943244" y="6456601"/>
            <a:ext cx="2523429"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Mac OSX 13 Ventura(2023)</a:t>
            </a:r>
          </a:p>
        </p:txBody>
      </p:sp>
    </p:spTree>
    <p:extLst>
      <p:ext uri="{BB962C8B-B14F-4D97-AF65-F5344CB8AC3E}">
        <p14:creationId xmlns:p14="http://schemas.microsoft.com/office/powerpoint/2010/main" val="204849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Texto&#10;&#10;Descripción generada automáticamente con confianza media">
            <a:extLst>
              <a:ext uri="{FF2B5EF4-FFF2-40B4-BE49-F238E27FC236}">
                <a16:creationId xmlns:a16="http://schemas.microsoft.com/office/drawing/2014/main" id="{6A364B91-F8FB-6231-57E6-6119C4C5FC20}"/>
              </a:ext>
            </a:extLst>
          </p:cNvPr>
          <p:cNvPicPr>
            <a:picLocks noChangeAspect="1"/>
          </p:cNvPicPr>
          <p:nvPr/>
        </p:nvPicPr>
        <p:blipFill>
          <a:blip r:embed="rId2"/>
          <a:stretch>
            <a:fillRect/>
          </a:stretch>
        </p:blipFill>
        <p:spPr>
          <a:xfrm>
            <a:off x="1319712" y="1779607"/>
            <a:ext cx="9552576" cy="3823571"/>
          </a:xfrm>
          <a:prstGeom prst="rect">
            <a:avLst/>
          </a:prstGeom>
        </p:spPr>
      </p:pic>
    </p:spTree>
    <p:extLst>
      <p:ext uri="{BB962C8B-B14F-4D97-AF65-F5344CB8AC3E}">
        <p14:creationId xmlns:p14="http://schemas.microsoft.com/office/powerpoint/2010/main" val="2301666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80014" y="1852495"/>
            <a:ext cx="4135109" cy="4492453"/>
          </a:xfrm>
        </p:spPr>
        <p:txBody>
          <a:bodyPr>
            <a:normAutofit lnSpcReduction="10000"/>
          </a:bodyPr>
          <a:lstStyle/>
          <a:p>
            <a:pPr marL="0" indent="0" algn="just">
              <a:lnSpc>
                <a:spcPct val="100000"/>
              </a:lnSpc>
              <a:buNone/>
            </a:pPr>
            <a:r>
              <a:rPr lang="es-ES" dirty="0"/>
              <a:t>En 1985 </a:t>
            </a:r>
            <a:r>
              <a:rPr lang="es-ES" b="1" dirty="0"/>
              <a:t>Bill Gates </a:t>
            </a:r>
            <a:r>
              <a:rPr lang="es-ES" dirty="0"/>
              <a:t>presenta </a:t>
            </a:r>
            <a:r>
              <a:rPr lang="es-ES" b="1" dirty="0"/>
              <a:t>Windows 1.0 </a:t>
            </a:r>
            <a:r>
              <a:rPr lang="es-ES" dirty="0"/>
              <a:t>(en el que trabajó nada más y nada menos que  </a:t>
            </a:r>
            <a:r>
              <a:rPr lang="es-ES" dirty="0">
                <a:hlinkClick r:id="rId2"/>
              </a:rPr>
              <a:t>Gave Newell</a:t>
            </a:r>
            <a:r>
              <a:rPr lang="es-ES" dirty="0"/>
              <a:t>. Soportaba colores, ventanas que se disponían como </a:t>
            </a:r>
            <a:r>
              <a:rPr lang="es-ES" i="1" dirty="0"/>
              <a:t>tiles, </a:t>
            </a:r>
            <a:r>
              <a:rPr lang="es-ES" dirty="0"/>
              <a:t>soporte para ratón y multitarea.  Pese a que lo que el mismo Jobs creía, esta versión de Windows se basó </a:t>
            </a:r>
            <a:r>
              <a:rPr lang="es-ES" dirty="0" err="1"/>
              <a:t>much</a:t>
            </a:r>
            <a:r>
              <a:rPr lang="es-ES" dirty="0"/>
              <a:t> más en el software </a:t>
            </a:r>
            <a:r>
              <a:rPr lang="es-ES" dirty="0">
                <a:hlinkClick r:id="rId3"/>
              </a:rPr>
              <a:t>Visi </a:t>
            </a:r>
            <a:r>
              <a:rPr lang="es-ES" dirty="0" err="1">
                <a:hlinkClick r:id="rId3"/>
              </a:rPr>
              <a:t>On</a:t>
            </a:r>
            <a:r>
              <a:rPr lang="es-ES" dirty="0"/>
              <a:t> de la empresa Visi </a:t>
            </a:r>
            <a:r>
              <a:rPr lang="es-ES" dirty="0" err="1"/>
              <a:t>Corp</a:t>
            </a:r>
            <a:r>
              <a:rPr lang="es-ES" dirty="0"/>
              <a:t>, que en el de Apple.</a:t>
            </a:r>
            <a:endParaRPr lang="es-ES" sz="2800" dirty="0"/>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7" name="Imagen 6" descr="Interfaz de usuario gráfica&#10;&#10;Descripción generada automáticamente">
            <a:extLst>
              <a:ext uri="{FF2B5EF4-FFF2-40B4-BE49-F238E27FC236}">
                <a16:creationId xmlns:a16="http://schemas.microsoft.com/office/drawing/2014/main" id="{8B55CF28-6B60-36FA-34B1-EC698C5EAEB9}"/>
              </a:ext>
            </a:extLst>
          </p:cNvPr>
          <p:cNvPicPr>
            <a:picLocks noChangeAspect="1"/>
          </p:cNvPicPr>
          <p:nvPr/>
        </p:nvPicPr>
        <p:blipFill>
          <a:blip r:embed="rId4"/>
          <a:stretch>
            <a:fillRect/>
          </a:stretch>
        </p:blipFill>
        <p:spPr>
          <a:xfrm>
            <a:off x="5106408" y="1647957"/>
            <a:ext cx="6279860" cy="4696992"/>
          </a:xfrm>
          <a:prstGeom prst="rect">
            <a:avLst/>
          </a:prstGeom>
        </p:spPr>
      </p:pic>
    </p:spTree>
    <p:extLst>
      <p:ext uri="{BB962C8B-B14F-4D97-AF65-F5344CB8AC3E}">
        <p14:creationId xmlns:p14="http://schemas.microsoft.com/office/powerpoint/2010/main" val="3353135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80015" y="1852496"/>
            <a:ext cx="3896570" cy="4287914"/>
          </a:xfrm>
        </p:spPr>
        <p:txBody>
          <a:bodyPr>
            <a:normAutofit/>
          </a:bodyPr>
          <a:lstStyle/>
          <a:p>
            <a:pPr marL="0" indent="0" algn="just">
              <a:lnSpc>
                <a:spcPct val="100000"/>
              </a:lnSpc>
              <a:buNone/>
            </a:pPr>
            <a:r>
              <a:rPr lang="es-ES" dirty="0"/>
              <a:t>Dos años después, en 1987, aparece </a:t>
            </a:r>
            <a:r>
              <a:rPr lang="es-ES" b="1" dirty="0"/>
              <a:t>Windows 2.0 </a:t>
            </a:r>
            <a:r>
              <a:rPr lang="es-ES" dirty="0"/>
              <a:t>que aportaba solapamiento de ventanas y mejoras considerables en su rendimiento. Como en la versión anterior, corría sobre MS-DOS. </a:t>
            </a:r>
          </a:p>
          <a:p>
            <a:pPr marL="0" indent="0" algn="just">
              <a:lnSpc>
                <a:spcPct val="100000"/>
              </a:lnSpc>
              <a:buNone/>
            </a:pPr>
            <a:r>
              <a:rPr lang="es-ES" dirty="0"/>
              <a:t>Se creó el concepto de escritorio y llegaron las primeras versiones de </a:t>
            </a:r>
            <a:r>
              <a:rPr lang="es-ES" b="1" dirty="0"/>
              <a:t>Word</a:t>
            </a:r>
            <a:r>
              <a:rPr lang="es-ES" dirty="0"/>
              <a:t> y </a:t>
            </a:r>
            <a:r>
              <a:rPr lang="es-ES" b="1" dirty="0"/>
              <a:t>Excel</a:t>
            </a:r>
            <a:r>
              <a:rPr lang="es-ES" dirty="0"/>
              <a:t>.</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descr="Interfaz de usuario gráfica, Aplicación&#10;&#10;Descripción generada automáticamente">
            <a:extLst>
              <a:ext uri="{FF2B5EF4-FFF2-40B4-BE49-F238E27FC236}">
                <a16:creationId xmlns:a16="http://schemas.microsoft.com/office/drawing/2014/main" id="{A3C7A2BA-F6A7-11BE-598B-ACAB2C33D40D}"/>
              </a:ext>
            </a:extLst>
          </p:cNvPr>
          <p:cNvPicPr>
            <a:picLocks noChangeAspect="1"/>
          </p:cNvPicPr>
          <p:nvPr/>
        </p:nvPicPr>
        <p:blipFill rotWithShape="1">
          <a:blip r:embed="rId2"/>
          <a:srcRect t="4194"/>
          <a:stretch/>
        </p:blipFill>
        <p:spPr>
          <a:xfrm>
            <a:off x="5181020" y="1717482"/>
            <a:ext cx="6046221" cy="4859368"/>
          </a:xfrm>
          <a:prstGeom prst="rect">
            <a:avLst/>
          </a:prstGeom>
        </p:spPr>
      </p:pic>
    </p:spTree>
    <p:extLst>
      <p:ext uri="{BB962C8B-B14F-4D97-AF65-F5344CB8AC3E}">
        <p14:creationId xmlns:p14="http://schemas.microsoft.com/office/powerpoint/2010/main" val="2728719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80014" y="1710454"/>
            <a:ext cx="4135109" cy="4571999"/>
          </a:xfrm>
        </p:spPr>
        <p:txBody>
          <a:bodyPr>
            <a:normAutofit/>
          </a:bodyPr>
          <a:lstStyle/>
          <a:p>
            <a:pPr marL="0" indent="0" algn="just">
              <a:lnSpc>
                <a:spcPct val="100000"/>
              </a:lnSpc>
              <a:buNone/>
            </a:pPr>
            <a:r>
              <a:rPr lang="es-ES" dirty="0"/>
              <a:t>En 1990, Microsoft presentó  </a:t>
            </a:r>
            <a:r>
              <a:rPr lang="es-ES" b="1" dirty="0"/>
              <a:t>Windows 3.0</a:t>
            </a:r>
            <a:r>
              <a:rPr lang="es-ES" dirty="0"/>
              <a:t>, el más exitoso hasta entonces y el inicio de un imperio que no ha hecho nada más que crecer. Poco después llegó su versión de trabajo en red, la 3.11. Su enfoque abierto consiguió atraer a casi todas las empresas de software para que desarrollaran sus programas para su sistema operativo.</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descr="Interfaz de usuario gráfica&#10;&#10;Descripción generada automáticamente">
            <a:extLst>
              <a:ext uri="{FF2B5EF4-FFF2-40B4-BE49-F238E27FC236}">
                <a16:creationId xmlns:a16="http://schemas.microsoft.com/office/drawing/2014/main" id="{24BAFE0F-FC65-27FB-6D0A-E10CAC8C2CE4}"/>
              </a:ext>
            </a:extLst>
          </p:cNvPr>
          <p:cNvPicPr>
            <a:picLocks noChangeAspect="1"/>
          </p:cNvPicPr>
          <p:nvPr/>
        </p:nvPicPr>
        <p:blipFill>
          <a:blip r:embed="rId2"/>
          <a:stretch>
            <a:fillRect/>
          </a:stretch>
        </p:blipFill>
        <p:spPr>
          <a:xfrm>
            <a:off x="5112689" y="1407980"/>
            <a:ext cx="6499297" cy="4874473"/>
          </a:xfrm>
          <a:prstGeom prst="rect">
            <a:avLst/>
          </a:prstGeom>
        </p:spPr>
      </p:pic>
    </p:spTree>
    <p:extLst>
      <p:ext uri="{BB962C8B-B14F-4D97-AF65-F5344CB8AC3E}">
        <p14:creationId xmlns:p14="http://schemas.microsoft.com/office/powerpoint/2010/main" val="2724665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460744" y="1670697"/>
            <a:ext cx="4135109" cy="4571999"/>
          </a:xfrm>
        </p:spPr>
        <p:txBody>
          <a:bodyPr>
            <a:normAutofit/>
          </a:bodyPr>
          <a:lstStyle/>
          <a:p>
            <a:pPr marL="0" indent="0" algn="just">
              <a:lnSpc>
                <a:spcPct val="100000"/>
              </a:lnSpc>
              <a:buNone/>
            </a:pPr>
            <a:r>
              <a:rPr lang="es-ES" dirty="0"/>
              <a:t>En 1995 Microsoft introdujo el Sistema Operativo que cambió el mercado del PC para siempre: Windows 95, e inició una soberanía que dura hasta nuestros días. Este SO sentó las bases del resto de Windows que le sucederían: 98, Me, XP, Vista, 7, (8), 10 y 11. </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4" name="Imagen 3" descr="Interfaz de usuario gráfica, Aplicación&#10;&#10;Descripción generada automáticamente">
            <a:extLst>
              <a:ext uri="{FF2B5EF4-FFF2-40B4-BE49-F238E27FC236}">
                <a16:creationId xmlns:a16="http://schemas.microsoft.com/office/drawing/2014/main" id="{4DF12890-4B9E-EA92-5CEE-E5EFEAFF89AB}"/>
              </a:ext>
            </a:extLst>
          </p:cNvPr>
          <p:cNvPicPr>
            <a:picLocks noChangeAspect="1"/>
          </p:cNvPicPr>
          <p:nvPr/>
        </p:nvPicPr>
        <p:blipFill>
          <a:blip r:embed="rId2"/>
          <a:stretch>
            <a:fillRect/>
          </a:stretch>
        </p:blipFill>
        <p:spPr>
          <a:xfrm>
            <a:off x="4852948" y="1247596"/>
            <a:ext cx="7018349" cy="5263762"/>
          </a:xfrm>
          <a:prstGeom prst="rect">
            <a:avLst/>
          </a:prstGeom>
        </p:spPr>
      </p:pic>
    </p:spTree>
    <p:extLst>
      <p:ext uri="{BB962C8B-B14F-4D97-AF65-F5344CB8AC3E}">
        <p14:creationId xmlns:p14="http://schemas.microsoft.com/office/powerpoint/2010/main" val="21284149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16404" y="1265180"/>
            <a:ext cx="11466213" cy="1557533"/>
          </a:xfrm>
        </p:spPr>
        <p:txBody>
          <a:bodyPr>
            <a:normAutofit/>
          </a:bodyPr>
          <a:lstStyle/>
          <a:p>
            <a:pPr marL="0" indent="0" algn="just">
              <a:lnSpc>
                <a:spcPct val="100000"/>
              </a:lnSpc>
              <a:buNone/>
            </a:pPr>
            <a:r>
              <a:rPr lang="es-ES" dirty="0"/>
              <a:t>Todavía hoy se pueden observar ventanas que no han cambiado en casi 3 décadas. Microsoft ha querido cambiar su GUI de forma radical en numerosas ocasiones, pero los usuarios una y otra vez vuelven al </a:t>
            </a:r>
            <a:r>
              <a:rPr lang="es-ES" i="1" dirty="0"/>
              <a:t>Know-How</a:t>
            </a:r>
            <a:r>
              <a:rPr lang="es-ES" dirty="0"/>
              <a:t> que instauró W95.</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sp>
        <p:nvSpPr>
          <p:cNvPr id="14" name="Marcador de contenido 2">
            <a:extLst>
              <a:ext uri="{FF2B5EF4-FFF2-40B4-BE49-F238E27FC236}">
                <a16:creationId xmlns:a16="http://schemas.microsoft.com/office/drawing/2014/main" id="{705238F8-4B12-98A8-8D28-F55BD42EE2C5}"/>
              </a:ext>
            </a:extLst>
          </p:cNvPr>
          <p:cNvSpPr txBox="1">
            <a:spLocks/>
          </p:cNvSpPr>
          <p:nvPr/>
        </p:nvSpPr>
        <p:spPr>
          <a:xfrm>
            <a:off x="905648" y="2918862"/>
            <a:ext cx="2146851"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Windows 95/98(1995)</a:t>
            </a:r>
          </a:p>
        </p:txBody>
      </p:sp>
      <p:sp>
        <p:nvSpPr>
          <p:cNvPr id="15" name="Marcador de contenido 2">
            <a:extLst>
              <a:ext uri="{FF2B5EF4-FFF2-40B4-BE49-F238E27FC236}">
                <a16:creationId xmlns:a16="http://schemas.microsoft.com/office/drawing/2014/main" id="{08B62D54-9728-23D4-24BF-9E27DE3DD223}"/>
              </a:ext>
            </a:extLst>
          </p:cNvPr>
          <p:cNvSpPr txBox="1">
            <a:spLocks/>
          </p:cNvSpPr>
          <p:nvPr/>
        </p:nvSpPr>
        <p:spPr>
          <a:xfrm>
            <a:off x="4586114" y="2727605"/>
            <a:ext cx="1741416"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Windows XP(2001)</a:t>
            </a:r>
          </a:p>
        </p:txBody>
      </p:sp>
      <p:sp>
        <p:nvSpPr>
          <p:cNvPr id="16" name="Marcador de contenido 2">
            <a:extLst>
              <a:ext uri="{FF2B5EF4-FFF2-40B4-BE49-F238E27FC236}">
                <a16:creationId xmlns:a16="http://schemas.microsoft.com/office/drawing/2014/main" id="{B3D82665-A535-B01B-3387-24D8F302EE7C}"/>
              </a:ext>
            </a:extLst>
          </p:cNvPr>
          <p:cNvSpPr txBox="1">
            <a:spLocks/>
          </p:cNvSpPr>
          <p:nvPr/>
        </p:nvSpPr>
        <p:spPr>
          <a:xfrm>
            <a:off x="8632495" y="2526493"/>
            <a:ext cx="2372175"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Windows 10(2015-2023)</a:t>
            </a:r>
          </a:p>
        </p:txBody>
      </p:sp>
      <p:pic>
        <p:nvPicPr>
          <p:cNvPr id="4" name="Imagen 3">
            <a:extLst>
              <a:ext uri="{FF2B5EF4-FFF2-40B4-BE49-F238E27FC236}">
                <a16:creationId xmlns:a16="http://schemas.microsoft.com/office/drawing/2014/main" id="{9D647993-D7ED-4A30-8C63-6126C49D11F3}"/>
              </a:ext>
            </a:extLst>
          </p:cNvPr>
          <p:cNvPicPr>
            <a:picLocks noChangeAspect="1"/>
          </p:cNvPicPr>
          <p:nvPr/>
        </p:nvPicPr>
        <p:blipFill rotWithShape="1">
          <a:blip r:embed="rId2"/>
          <a:srcRect b="17946"/>
          <a:stretch/>
        </p:blipFill>
        <p:spPr>
          <a:xfrm>
            <a:off x="7471627" y="2824094"/>
            <a:ext cx="4693912" cy="2904979"/>
          </a:xfrm>
          <a:prstGeom prst="rect">
            <a:avLst/>
          </a:prstGeom>
        </p:spPr>
      </p:pic>
      <p:pic>
        <p:nvPicPr>
          <p:cNvPr id="6" name="Imagen 5" descr="Interfaz de usuario gráfica, Aplicación&#10;&#10;Descripción generada automáticamente">
            <a:extLst>
              <a:ext uri="{FF2B5EF4-FFF2-40B4-BE49-F238E27FC236}">
                <a16:creationId xmlns:a16="http://schemas.microsoft.com/office/drawing/2014/main" id="{3D098F7C-8C62-5D88-2214-CCE6A5551AE1}"/>
              </a:ext>
            </a:extLst>
          </p:cNvPr>
          <p:cNvPicPr>
            <a:picLocks noChangeAspect="1"/>
          </p:cNvPicPr>
          <p:nvPr/>
        </p:nvPicPr>
        <p:blipFill>
          <a:blip r:embed="rId3"/>
          <a:stretch>
            <a:fillRect/>
          </a:stretch>
        </p:blipFill>
        <p:spPr>
          <a:xfrm>
            <a:off x="3373654" y="3055760"/>
            <a:ext cx="4275049" cy="3468436"/>
          </a:xfrm>
          <a:prstGeom prst="rect">
            <a:avLst/>
          </a:prstGeom>
        </p:spPr>
      </p:pic>
      <p:pic>
        <p:nvPicPr>
          <p:cNvPr id="9" name="Imagen 8" descr="Interfaz de usuario gráfica, Aplicación&#10;&#10;Descripción generada automáticamente">
            <a:extLst>
              <a:ext uri="{FF2B5EF4-FFF2-40B4-BE49-F238E27FC236}">
                <a16:creationId xmlns:a16="http://schemas.microsoft.com/office/drawing/2014/main" id="{CD1FEDC6-60BA-3B06-A055-65773ECE1123}"/>
              </a:ext>
            </a:extLst>
          </p:cNvPr>
          <p:cNvPicPr>
            <a:picLocks noChangeAspect="1"/>
          </p:cNvPicPr>
          <p:nvPr/>
        </p:nvPicPr>
        <p:blipFill>
          <a:blip r:embed="rId4"/>
          <a:stretch>
            <a:fillRect/>
          </a:stretch>
        </p:blipFill>
        <p:spPr>
          <a:xfrm>
            <a:off x="155989" y="3320265"/>
            <a:ext cx="3646170" cy="3448622"/>
          </a:xfrm>
          <a:prstGeom prst="rect">
            <a:avLst/>
          </a:prstGeom>
        </p:spPr>
      </p:pic>
    </p:spTree>
    <p:extLst>
      <p:ext uri="{BB962C8B-B14F-4D97-AF65-F5344CB8AC3E}">
        <p14:creationId xmlns:p14="http://schemas.microsoft.com/office/powerpoint/2010/main" val="3546867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7FFD1F-1EE5-36B3-2686-631DC63B5346}"/>
              </a:ext>
            </a:extLst>
          </p:cNvPr>
          <p:cNvSpPr>
            <a:spLocks noGrp="1"/>
          </p:cNvSpPr>
          <p:nvPr>
            <p:ph type="title"/>
          </p:nvPr>
        </p:nvSpPr>
        <p:spPr>
          <a:xfrm>
            <a:off x="2895600" y="639315"/>
            <a:ext cx="8610600" cy="1293028"/>
          </a:xfrm>
        </p:spPr>
        <p:txBody>
          <a:bodyPr/>
          <a:lstStyle/>
          <a:p>
            <a:r>
              <a:rPr lang="es-ES" dirty="0"/>
              <a:t>Ejemplos de interfaces</a:t>
            </a:r>
          </a:p>
        </p:txBody>
      </p:sp>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p:txBody>
          <a:bodyPr/>
          <a:lstStyle/>
          <a:p>
            <a:pPr marL="0" indent="0">
              <a:lnSpc>
                <a:spcPct val="100000"/>
              </a:lnSpc>
              <a:buNone/>
            </a:pPr>
            <a:r>
              <a:rPr lang="es-ES" dirty="0"/>
              <a:t>En el mundo real podemos encontrar decenas de interfaces que tenemos tan integradas que ni siquiera las reconocemos como tal. </a:t>
            </a:r>
          </a:p>
          <a:p>
            <a:pPr marL="0" indent="0">
              <a:lnSpc>
                <a:spcPct val="100000"/>
              </a:lnSpc>
              <a:buNone/>
            </a:pPr>
            <a:endParaRPr lang="es-ES" dirty="0"/>
          </a:p>
          <a:p>
            <a:pPr marL="0" indent="0">
              <a:lnSpc>
                <a:spcPct val="100000"/>
              </a:lnSpc>
              <a:buNone/>
            </a:pPr>
            <a:r>
              <a:rPr lang="es-ES" sz="2800" dirty="0"/>
              <a:t>¿Quieres </a:t>
            </a:r>
            <a:r>
              <a:rPr lang="es-ES" sz="2800" dirty="0" err="1"/>
              <a:t>re-conocer</a:t>
            </a:r>
            <a:r>
              <a:rPr lang="es-ES" sz="2800" dirty="0"/>
              <a:t> algunas?</a:t>
            </a:r>
          </a:p>
        </p:txBody>
      </p:sp>
    </p:spTree>
    <p:extLst>
      <p:ext uri="{BB962C8B-B14F-4D97-AF65-F5344CB8AC3E}">
        <p14:creationId xmlns:p14="http://schemas.microsoft.com/office/powerpoint/2010/main" val="861146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4B9C64-BAE3-5AB0-0DB0-77C60276AB45}"/>
              </a:ext>
            </a:extLst>
          </p:cNvPr>
          <p:cNvSpPr>
            <a:spLocks noGrp="1"/>
          </p:cNvSpPr>
          <p:nvPr>
            <p:ph idx="1"/>
          </p:nvPr>
        </p:nvSpPr>
        <p:spPr>
          <a:xfrm>
            <a:off x="500502" y="1422743"/>
            <a:ext cx="11466213" cy="627230"/>
          </a:xfrm>
        </p:spPr>
        <p:txBody>
          <a:bodyPr>
            <a:normAutofit/>
          </a:bodyPr>
          <a:lstStyle/>
          <a:p>
            <a:pPr marL="0" indent="0" algn="just">
              <a:lnSpc>
                <a:spcPct val="100000"/>
              </a:lnSpc>
              <a:buNone/>
            </a:pPr>
            <a:r>
              <a:rPr lang="es-ES" dirty="0"/>
              <a:t>Aunque, Microsoft lo intenta una y otra vez…</a:t>
            </a:r>
          </a:p>
        </p:txBody>
      </p:sp>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5" name="Imagen 4" descr="Imagen que contiene electrónica, computadora&#10;&#10;Descripción generada automáticamente">
            <a:extLst>
              <a:ext uri="{FF2B5EF4-FFF2-40B4-BE49-F238E27FC236}">
                <a16:creationId xmlns:a16="http://schemas.microsoft.com/office/drawing/2014/main" id="{E34310EB-E0FE-401E-1747-6B1735E09BF3}"/>
              </a:ext>
            </a:extLst>
          </p:cNvPr>
          <p:cNvPicPr>
            <a:picLocks noChangeAspect="1"/>
          </p:cNvPicPr>
          <p:nvPr/>
        </p:nvPicPr>
        <p:blipFill>
          <a:blip r:embed="rId2"/>
          <a:stretch>
            <a:fillRect/>
          </a:stretch>
        </p:blipFill>
        <p:spPr>
          <a:xfrm>
            <a:off x="127220" y="1917451"/>
            <a:ext cx="9842872" cy="4801401"/>
          </a:xfrm>
          <a:prstGeom prst="rect">
            <a:avLst/>
          </a:prstGeom>
        </p:spPr>
      </p:pic>
      <p:sp>
        <p:nvSpPr>
          <p:cNvPr id="7" name="Marcador de contenido 2">
            <a:extLst>
              <a:ext uri="{FF2B5EF4-FFF2-40B4-BE49-F238E27FC236}">
                <a16:creationId xmlns:a16="http://schemas.microsoft.com/office/drawing/2014/main" id="{0E35B8FE-31A1-F64E-5C1B-E3858170CCBC}"/>
              </a:ext>
            </a:extLst>
          </p:cNvPr>
          <p:cNvSpPr txBox="1">
            <a:spLocks/>
          </p:cNvSpPr>
          <p:nvPr/>
        </p:nvSpPr>
        <p:spPr>
          <a:xfrm>
            <a:off x="9962984" y="5996967"/>
            <a:ext cx="2166368" cy="62723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dirty="0"/>
              <a:t>Lo del botón de apagado en Windows es un caso de estudio….</a:t>
            </a:r>
          </a:p>
        </p:txBody>
      </p:sp>
    </p:spTree>
    <p:extLst>
      <p:ext uri="{BB962C8B-B14F-4D97-AF65-F5344CB8AC3E}">
        <p14:creationId xmlns:p14="http://schemas.microsoft.com/office/powerpoint/2010/main" val="33627111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Logotipo&#10;&#10;Descripción generada automáticamente">
            <a:extLst>
              <a:ext uri="{FF2B5EF4-FFF2-40B4-BE49-F238E27FC236}">
                <a16:creationId xmlns:a16="http://schemas.microsoft.com/office/drawing/2014/main" id="{B9B385C8-C87B-D8E0-5D2B-051E333FC6BB}"/>
              </a:ext>
            </a:extLst>
          </p:cNvPr>
          <p:cNvPicPr>
            <a:picLocks noChangeAspect="1"/>
          </p:cNvPicPr>
          <p:nvPr/>
        </p:nvPicPr>
        <p:blipFill>
          <a:blip r:embed="rId2"/>
          <a:stretch>
            <a:fillRect/>
          </a:stretch>
        </p:blipFill>
        <p:spPr>
          <a:xfrm>
            <a:off x="2680437" y="2157178"/>
            <a:ext cx="6831125" cy="2543643"/>
          </a:xfrm>
          <a:prstGeom prst="rect">
            <a:avLst/>
          </a:prstGeom>
        </p:spPr>
      </p:pic>
    </p:spTree>
    <p:extLst>
      <p:ext uri="{BB962C8B-B14F-4D97-AF65-F5344CB8AC3E}">
        <p14:creationId xmlns:p14="http://schemas.microsoft.com/office/powerpoint/2010/main" val="35627998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sp>
        <p:nvSpPr>
          <p:cNvPr id="5" name="CuadroTexto 4">
            <a:extLst>
              <a:ext uri="{FF2B5EF4-FFF2-40B4-BE49-F238E27FC236}">
                <a16:creationId xmlns:a16="http://schemas.microsoft.com/office/drawing/2014/main" id="{B434CF9E-E518-38E4-F263-23846F92D5E4}"/>
              </a:ext>
            </a:extLst>
          </p:cNvPr>
          <p:cNvSpPr txBox="1"/>
          <p:nvPr/>
        </p:nvSpPr>
        <p:spPr>
          <a:xfrm>
            <a:off x="884582" y="1867334"/>
            <a:ext cx="5802465" cy="4154984"/>
          </a:xfrm>
          <a:prstGeom prst="rect">
            <a:avLst/>
          </a:prstGeom>
          <a:noFill/>
        </p:spPr>
        <p:txBody>
          <a:bodyPr wrap="square">
            <a:spAutoFit/>
          </a:bodyPr>
          <a:lstStyle/>
          <a:p>
            <a:pPr algn="just"/>
            <a:r>
              <a:rPr lang="es-ES" sz="2200" dirty="0"/>
              <a:t>Ya en 1970, </a:t>
            </a:r>
            <a:r>
              <a:rPr lang="es-ES" sz="2200" b="1" dirty="0"/>
              <a:t>Ken Thompson</a:t>
            </a:r>
            <a:r>
              <a:rPr lang="es-ES" sz="2200" dirty="0"/>
              <a:t>, </a:t>
            </a:r>
            <a:r>
              <a:rPr lang="es-ES" sz="2200" b="1" dirty="0"/>
              <a:t>Dennis Ritchie</a:t>
            </a:r>
            <a:r>
              <a:rPr lang="es-ES" sz="2200" dirty="0"/>
              <a:t> y </a:t>
            </a:r>
            <a:r>
              <a:rPr lang="es-ES" sz="2200" b="1" dirty="0" err="1"/>
              <a:t>Rudd</a:t>
            </a:r>
            <a:r>
              <a:rPr lang="es-ES" sz="2200" b="1" dirty="0"/>
              <a:t> </a:t>
            </a:r>
            <a:r>
              <a:rPr lang="es-ES" sz="2200" b="1" dirty="0" err="1"/>
              <a:t>Canaday</a:t>
            </a:r>
            <a:r>
              <a:rPr lang="es-ES" sz="2200" dirty="0"/>
              <a:t>, en los míticos laboratorios Bell, desarrollaron </a:t>
            </a:r>
            <a:r>
              <a:rPr lang="es-ES" sz="2200" b="1" dirty="0"/>
              <a:t>UNIX</a:t>
            </a:r>
            <a:r>
              <a:rPr lang="es-ES" sz="2200" dirty="0"/>
              <a:t>, con una interfaz exclusivamente de comando. En 1984 se crea </a:t>
            </a:r>
            <a:r>
              <a:rPr lang="es-ES" sz="2200" b="1" dirty="0"/>
              <a:t>X-</a:t>
            </a:r>
            <a:r>
              <a:rPr lang="es-ES" sz="2200" b="1" dirty="0" err="1"/>
              <a:t>Window</a:t>
            </a:r>
            <a:r>
              <a:rPr lang="es-ES" sz="2200" dirty="0"/>
              <a:t> en el MIT como un sistema de ventanas que funciona a través de la red de forma independiente del S.O.</a:t>
            </a:r>
          </a:p>
          <a:p>
            <a:pPr algn="just"/>
            <a:endParaRPr lang="es-ES" sz="2200" dirty="0"/>
          </a:p>
          <a:p>
            <a:pPr algn="just"/>
            <a:r>
              <a:rPr lang="es-ES" sz="2200" dirty="0"/>
              <a:t>X-</a:t>
            </a:r>
            <a:r>
              <a:rPr lang="es-ES" sz="2200" dirty="0" err="1"/>
              <a:t>Window</a:t>
            </a:r>
            <a:r>
              <a:rPr lang="es-ES" sz="2200" dirty="0"/>
              <a:t> precisa de un </a:t>
            </a:r>
            <a:r>
              <a:rPr lang="es-ES" sz="2200" b="1" dirty="0"/>
              <a:t>gestor de ventanas</a:t>
            </a:r>
            <a:r>
              <a:rPr lang="es-ES" sz="2200" dirty="0"/>
              <a:t> por encima de él para hacerlo más funcional.</a:t>
            </a:r>
          </a:p>
        </p:txBody>
      </p:sp>
      <p:pic>
        <p:nvPicPr>
          <p:cNvPr id="3" name="Imagen 2">
            <a:extLst>
              <a:ext uri="{FF2B5EF4-FFF2-40B4-BE49-F238E27FC236}">
                <a16:creationId xmlns:a16="http://schemas.microsoft.com/office/drawing/2014/main" id="{B0E2937F-467A-EB92-3E88-CEA5D54BB742}"/>
              </a:ext>
            </a:extLst>
          </p:cNvPr>
          <p:cNvPicPr>
            <a:picLocks noChangeAspect="1"/>
          </p:cNvPicPr>
          <p:nvPr/>
        </p:nvPicPr>
        <p:blipFill>
          <a:blip r:embed="rId2"/>
          <a:stretch>
            <a:fillRect/>
          </a:stretch>
        </p:blipFill>
        <p:spPr>
          <a:xfrm>
            <a:off x="7500444" y="1601536"/>
            <a:ext cx="3035033" cy="4841003"/>
          </a:xfrm>
          <a:prstGeom prst="rect">
            <a:avLst/>
          </a:prstGeom>
        </p:spPr>
      </p:pic>
    </p:spTree>
    <p:extLst>
      <p:ext uri="{BB962C8B-B14F-4D97-AF65-F5344CB8AC3E}">
        <p14:creationId xmlns:p14="http://schemas.microsoft.com/office/powerpoint/2010/main" val="4047296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pic>
        <p:nvPicPr>
          <p:cNvPr id="3" name="Imagen 2" descr="Interfaz de usuario gráfica, Texto, Aplicación&#10;&#10;Descripción generada automáticamente">
            <a:extLst>
              <a:ext uri="{FF2B5EF4-FFF2-40B4-BE49-F238E27FC236}">
                <a16:creationId xmlns:a16="http://schemas.microsoft.com/office/drawing/2014/main" id="{9993455C-A713-6055-3FF7-11D90111FA92}"/>
              </a:ext>
            </a:extLst>
          </p:cNvPr>
          <p:cNvPicPr>
            <a:picLocks noChangeAspect="1"/>
          </p:cNvPicPr>
          <p:nvPr/>
        </p:nvPicPr>
        <p:blipFill>
          <a:blip r:embed="rId2"/>
          <a:stretch>
            <a:fillRect/>
          </a:stretch>
        </p:blipFill>
        <p:spPr>
          <a:xfrm>
            <a:off x="4114800" y="1691806"/>
            <a:ext cx="7620000" cy="4762500"/>
          </a:xfrm>
          <a:prstGeom prst="rect">
            <a:avLst/>
          </a:prstGeom>
        </p:spPr>
      </p:pic>
      <p:sp>
        <p:nvSpPr>
          <p:cNvPr id="4" name="CuadroTexto 3">
            <a:extLst>
              <a:ext uri="{FF2B5EF4-FFF2-40B4-BE49-F238E27FC236}">
                <a16:creationId xmlns:a16="http://schemas.microsoft.com/office/drawing/2014/main" id="{A2C98FB3-7765-10DD-0380-19369015E062}"/>
              </a:ext>
            </a:extLst>
          </p:cNvPr>
          <p:cNvSpPr txBox="1"/>
          <p:nvPr/>
        </p:nvSpPr>
        <p:spPr>
          <a:xfrm>
            <a:off x="335944" y="2749928"/>
            <a:ext cx="3560195" cy="2123658"/>
          </a:xfrm>
          <a:prstGeom prst="rect">
            <a:avLst/>
          </a:prstGeom>
          <a:noFill/>
        </p:spPr>
        <p:txBody>
          <a:bodyPr wrap="square">
            <a:spAutoFit/>
          </a:bodyPr>
          <a:lstStyle/>
          <a:p>
            <a:pPr algn="just"/>
            <a:r>
              <a:rPr lang="es-ES" sz="2200" dirty="0"/>
              <a:t>Uno de los primeros gestores de ventanas para X-</a:t>
            </a:r>
            <a:r>
              <a:rPr lang="es-ES" sz="2200" dirty="0" err="1"/>
              <a:t>Window</a:t>
            </a:r>
            <a:r>
              <a:rPr lang="es-ES" sz="2200" dirty="0"/>
              <a:t> fue </a:t>
            </a:r>
            <a:r>
              <a:rPr lang="es-ES" sz="2200" b="1" dirty="0"/>
              <a:t>TWM</a:t>
            </a:r>
            <a:r>
              <a:rPr lang="es-ES" sz="2200" dirty="0"/>
              <a:t> que era muy sencillo, pero también muy funcional.</a:t>
            </a:r>
          </a:p>
        </p:txBody>
      </p:sp>
    </p:spTree>
    <p:extLst>
      <p:ext uri="{BB962C8B-B14F-4D97-AF65-F5344CB8AC3E}">
        <p14:creationId xmlns:p14="http://schemas.microsoft.com/office/powerpoint/2010/main" val="20847444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sp>
        <p:nvSpPr>
          <p:cNvPr id="4" name="CuadroTexto 3">
            <a:extLst>
              <a:ext uri="{FF2B5EF4-FFF2-40B4-BE49-F238E27FC236}">
                <a16:creationId xmlns:a16="http://schemas.microsoft.com/office/drawing/2014/main" id="{A2C98FB3-7765-10DD-0380-19369015E062}"/>
              </a:ext>
            </a:extLst>
          </p:cNvPr>
          <p:cNvSpPr txBox="1"/>
          <p:nvPr/>
        </p:nvSpPr>
        <p:spPr>
          <a:xfrm>
            <a:off x="316396" y="1358450"/>
            <a:ext cx="11559207" cy="1107996"/>
          </a:xfrm>
          <a:prstGeom prst="rect">
            <a:avLst/>
          </a:prstGeom>
          <a:noFill/>
        </p:spPr>
        <p:txBody>
          <a:bodyPr wrap="square">
            <a:spAutoFit/>
          </a:bodyPr>
          <a:lstStyle/>
          <a:p>
            <a:pPr algn="just"/>
            <a:r>
              <a:rPr lang="es-ES" sz="2200" dirty="0"/>
              <a:t>Los dos gestores de ventanas más conocidos para Linux  y soportados actualmente son dos proyectos con filosofías muy diferentes: </a:t>
            </a:r>
            <a:r>
              <a:rPr lang="es-ES" sz="2200" dirty="0" err="1"/>
              <a:t>Gnome</a:t>
            </a:r>
            <a:r>
              <a:rPr lang="es-ES" sz="2200" dirty="0"/>
              <a:t> (orientación Open </a:t>
            </a:r>
            <a:r>
              <a:rPr lang="es-ES" sz="2200" dirty="0" err="1"/>
              <a:t>Source</a:t>
            </a:r>
            <a:r>
              <a:rPr lang="es-ES" sz="2200" dirty="0"/>
              <a:t>) y KDE (intentando ser Windows)</a:t>
            </a:r>
          </a:p>
        </p:txBody>
      </p:sp>
      <p:pic>
        <p:nvPicPr>
          <p:cNvPr id="5" name="Imagen 4" descr="Interfaz de usuario gráfica, Aplicación, Sitio web&#10;&#10;Descripción generada automáticamente">
            <a:extLst>
              <a:ext uri="{FF2B5EF4-FFF2-40B4-BE49-F238E27FC236}">
                <a16:creationId xmlns:a16="http://schemas.microsoft.com/office/drawing/2014/main" id="{CB26AB4C-8EFC-B085-00E4-764D38FA618E}"/>
              </a:ext>
            </a:extLst>
          </p:cNvPr>
          <p:cNvPicPr>
            <a:picLocks noChangeAspect="1"/>
          </p:cNvPicPr>
          <p:nvPr/>
        </p:nvPicPr>
        <p:blipFill>
          <a:blip r:embed="rId2"/>
          <a:stretch>
            <a:fillRect/>
          </a:stretch>
        </p:blipFill>
        <p:spPr>
          <a:xfrm>
            <a:off x="152730" y="2600127"/>
            <a:ext cx="5885769" cy="3310745"/>
          </a:xfrm>
          <a:prstGeom prst="rect">
            <a:avLst/>
          </a:prstGeom>
        </p:spPr>
      </p:pic>
      <p:sp>
        <p:nvSpPr>
          <p:cNvPr id="6" name="Marcador de contenido 2">
            <a:extLst>
              <a:ext uri="{FF2B5EF4-FFF2-40B4-BE49-F238E27FC236}">
                <a16:creationId xmlns:a16="http://schemas.microsoft.com/office/drawing/2014/main" id="{5E5314D8-BB4E-F6DF-3572-760F3F7EDEDE}"/>
              </a:ext>
            </a:extLst>
          </p:cNvPr>
          <p:cNvSpPr txBox="1">
            <a:spLocks/>
          </p:cNvSpPr>
          <p:nvPr/>
        </p:nvSpPr>
        <p:spPr>
          <a:xfrm>
            <a:off x="2224906" y="6044553"/>
            <a:ext cx="1741416"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err="1"/>
              <a:t>Gnome</a:t>
            </a:r>
            <a:r>
              <a:rPr lang="es-ES" sz="1400" dirty="0"/>
              <a:t> 44 (2023)</a:t>
            </a:r>
          </a:p>
        </p:txBody>
      </p:sp>
      <p:pic>
        <p:nvPicPr>
          <p:cNvPr id="8" name="Imagen 7" descr="Interfaz de usuario gráfica, Aplicación&#10;&#10;Descripción generada automáticamente">
            <a:extLst>
              <a:ext uri="{FF2B5EF4-FFF2-40B4-BE49-F238E27FC236}">
                <a16:creationId xmlns:a16="http://schemas.microsoft.com/office/drawing/2014/main" id="{BABD2EA8-6995-60D2-F282-05521381454F}"/>
              </a:ext>
            </a:extLst>
          </p:cNvPr>
          <p:cNvPicPr>
            <a:picLocks noChangeAspect="1"/>
          </p:cNvPicPr>
          <p:nvPr/>
        </p:nvPicPr>
        <p:blipFill>
          <a:blip r:embed="rId3"/>
          <a:stretch>
            <a:fillRect/>
          </a:stretch>
        </p:blipFill>
        <p:spPr>
          <a:xfrm>
            <a:off x="6216718" y="2613995"/>
            <a:ext cx="5746682" cy="3267694"/>
          </a:xfrm>
          <a:prstGeom prst="rect">
            <a:avLst/>
          </a:prstGeom>
        </p:spPr>
      </p:pic>
      <p:sp>
        <p:nvSpPr>
          <p:cNvPr id="12" name="Marcador de contenido 2">
            <a:extLst>
              <a:ext uri="{FF2B5EF4-FFF2-40B4-BE49-F238E27FC236}">
                <a16:creationId xmlns:a16="http://schemas.microsoft.com/office/drawing/2014/main" id="{F2194893-ECEC-1DB2-267B-F6EEF216F0B3}"/>
              </a:ext>
            </a:extLst>
          </p:cNvPr>
          <p:cNvSpPr txBox="1">
            <a:spLocks/>
          </p:cNvSpPr>
          <p:nvPr/>
        </p:nvSpPr>
        <p:spPr>
          <a:xfrm>
            <a:off x="8155774" y="6050418"/>
            <a:ext cx="1868569" cy="3367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s-ES" sz="1400" dirty="0"/>
              <a:t>KDE 5 Plasma(2023)</a:t>
            </a:r>
          </a:p>
        </p:txBody>
      </p:sp>
    </p:spTree>
    <p:extLst>
      <p:ext uri="{BB962C8B-B14F-4D97-AF65-F5344CB8AC3E}">
        <p14:creationId xmlns:p14="http://schemas.microsoft.com/office/powerpoint/2010/main" val="376500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Texto&#10;&#10;Descripción generada automáticamente con confianza media">
            <a:extLst>
              <a:ext uri="{FF2B5EF4-FFF2-40B4-BE49-F238E27FC236}">
                <a16:creationId xmlns:a16="http://schemas.microsoft.com/office/drawing/2014/main" id="{2DF2C159-8492-E22C-8955-8DF3080616E6}"/>
              </a:ext>
            </a:extLst>
          </p:cNvPr>
          <p:cNvPicPr>
            <a:picLocks noChangeAspect="1"/>
          </p:cNvPicPr>
          <p:nvPr/>
        </p:nvPicPr>
        <p:blipFill>
          <a:blip r:embed="rId2"/>
          <a:stretch>
            <a:fillRect/>
          </a:stretch>
        </p:blipFill>
        <p:spPr>
          <a:xfrm>
            <a:off x="3143250" y="1762125"/>
            <a:ext cx="5905500" cy="3333750"/>
          </a:xfrm>
          <a:prstGeom prst="rect">
            <a:avLst/>
          </a:prstGeom>
        </p:spPr>
      </p:pic>
    </p:spTree>
    <p:extLst>
      <p:ext uri="{BB962C8B-B14F-4D97-AF65-F5344CB8AC3E}">
        <p14:creationId xmlns:p14="http://schemas.microsoft.com/office/powerpoint/2010/main" val="6862092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1">
            <a:extLst>
              <a:ext uri="{FF2B5EF4-FFF2-40B4-BE49-F238E27FC236}">
                <a16:creationId xmlns:a16="http://schemas.microsoft.com/office/drawing/2014/main" id="{7C804ED7-0250-B5EB-0F7A-4DAF503DA1F4}"/>
              </a:ext>
            </a:extLst>
          </p:cNvPr>
          <p:cNvSpPr>
            <a:spLocks noGrp="1"/>
          </p:cNvSpPr>
          <p:nvPr>
            <p:ph type="title"/>
          </p:nvPr>
        </p:nvSpPr>
        <p:spPr>
          <a:xfrm>
            <a:off x="1148861" y="233803"/>
            <a:ext cx="10357339" cy="1293028"/>
          </a:xfrm>
        </p:spPr>
        <p:txBody>
          <a:bodyPr/>
          <a:lstStyle/>
          <a:p>
            <a:r>
              <a:rPr lang="es-ES" dirty="0"/>
              <a:t>Las gui en los </a:t>
            </a:r>
            <a:r>
              <a:rPr lang="es-ES" dirty="0" err="1"/>
              <a:t>S.o</a:t>
            </a:r>
            <a:r>
              <a:rPr lang="es-ES" dirty="0"/>
              <a:t>.</a:t>
            </a:r>
          </a:p>
        </p:txBody>
      </p:sp>
      <p:sp>
        <p:nvSpPr>
          <p:cNvPr id="4" name="CuadroTexto 3">
            <a:extLst>
              <a:ext uri="{FF2B5EF4-FFF2-40B4-BE49-F238E27FC236}">
                <a16:creationId xmlns:a16="http://schemas.microsoft.com/office/drawing/2014/main" id="{A2C98FB3-7765-10DD-0380-19369015E062}"/>
              </a:ext>
            </a:extLst>
          </p:cNvPr>
          <p:cNvSpPr txBox="1"/>
          <p:nvPr/>
        </p:nvSpPr>
        <p:spPr>
          <a:xfrm>
            <a:off x="423407" y="1959027"/>
            <a:ext cx="4089326" cy="3816429"/>
          </a:xfrm>
          <a:prstGeom prst="rect">
            <a:avLst/>
          </a:prstGeom>
          <a:noFill/>
        </p:spPr>
        <p:txBody>
          <a:bodyPr wrap="square">
            <a:spAutoFit/>
          </a:bodyPr>
          <a:lstStyle/>
          <a:p>
            <a:pPr algn="just"/>
            <a:r>
              <a:rPr lang="es-ES" sz="2200" b="1" dirty="0"/>
              <a:t>IBM</a:t>
            </a:r>
            <a:r>
              <a:rPr lang="es-ES" sz="2200" dirty="0"/>
              <a:t> siguió con su </a:t>
            </a:r>
            <a:r>
              <a:rPr lang="es-ES" sz="2200" i="1" dirty="0"/>
              <a:t>Joint Venture </a:t>
            </a:r>
            <a:r>
              <a:rPr lang="es-ES" sz="2200" dirty="0"/>
              <a:t>con Microsoft creando un nuevo SO llamado </a:t>
            </a:r>
            <a:r>
              <a:rPr lang="es-ES" sz="2200" b="1" dirty="0"/>
              <a:t>OS/2</a:t>
            </a:r>
            <a:r>
              <a:rPr lang="es-ES" sz="2200" dirty="0"/>
              <a:t> y que se basó en el desarrollo de W 3.0. Este SO no requería de MS-DOS, era </a:t>
            </a:r>
            <a:r>
              <a:rPr lang="es-ES" sz="2200" b="1" dirty="0"/>
              <a:t>robusto</a:t>
            </a:r>
            <a:r>
              <a:rPr lang="es-ES" sz="2200" dirty="0"/>
              <a:t> y tenía un </a:t>
            </a:r>
            <a:r>
              <a:rPr lang="es-ES" sz="2200" b="1" dirty="0"/>
              <a:t>buen</a:t>
            </a:r>
            <a:r>
              <a:rPr lang="es-ES" sz="2200" dirty="0"/>
              <a:t> </a:t>
            </a:r>
            <a:r>
              <a:rPr lang="es-ES" sz="2200" b="1" dirty="0"/>
              <a:t>diseño</a:t>
            </a:r>
            <a:r>
              <a:rPr lang="es-ES" sz="2200" dirty="0"/>
              <a:t>. Su última versión llegó en 2001 aunque continuó, ya sin IBM hasta 2020 con </a:t>
            </a:r>
            <a:r>
              <a:rPr lang="es-ES" sz="2200" dirty="0" err="1"/>
              <a:t>ArcaOS</a:t>
            </a:r>
            <a:r>
              <a:rPr lang="es-ES" sz="2200" dirty="0"/>
              <a:t>.</a:t>
            </a:r>
            <a:endParaRPr lang="es-ES" sz="2200" i="1" dirty="0"/>
          </a:p>
        </p:txBody>
      </p:sp>
      <p:pic>
        <p:nvPicPr>
          <p:cNvPr id="7" name="Imagen 6" descr="Interfaz de usuario gráfica, Aplicación&#10;&#10;Descripción generada automáticamente">
            <a:extLst>
              <a:ext uri="{FF2B5EF4-FFF2-40B4-BE49-F238E27FC236}">
                <a16:creationId xmlns:a16="http://schemas.microsoft.com/office/drawing/2014/main" id="{D037D3D7-FD11-E94E-4291-6AE9DE12F0D5}"/>
              </a:ext>
            </a:extLst>
          </p:cNvPr>
          <p:cNvPicPr>
            <a:picLocks noChangeAspect="1"/>
          </p:cNvPicPr>
          <p:nvPr/>
        </p:nvPicPr>
        <p:blipFill>
          <a:blip r:embed="rId2"/>
          <a:stretch>
            <a:fillRect/>
          </a:stretch>
        </p:blipFill>
        <p:spPr>
          <a:xfrm>
            <a:off x="4944533" y="1337581"/>
            <a:ext cx="7018867" cy="5269197"/>
          </a:xfrm>
          <a:prstGeom prst="rect">
            <a:avLst/>
          </a:prstGeom>
        </p:spPr>
      </p:pic>
    </p:spTree>
    <p:extLst>
      <p:ext uri="{BB962C8B-B14F-4D97-AF65-F5344CB8AC3E}">
        <p14:creationId xmlns:p14="http://schemas.microsoft.com/office/powerpoint/2010/main" val="24528812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EBF21-4642-BF43-EE18-3974C2F17016}"/>
              </a:ext>
            </a:extLst>
          </p:cNvPr>
          <p:cNvSpPr>
            <a:spLocks noGrp="1"/>
          </p:cNvSpPr>
          <p:nvPr>
            <p:ph type="title"/>
          </p:nvPr>
        </p:nvSpPr>
        <p:spPr>
          <a:xfrm>
            <a:off x="1468315" y="2782485"/>
            <a:ext cx="9255369" cy="1733855"/>
          </a:xfrm>
          <a:ln>
            <a:solidFill>
              <a:schemeClr val="tx1"/>
            </a:solidFill>
          </a:ln>
        </p:spPr>
        <p:txBody>
          <a:bodyPr/>
          <a:lstStyle/>
          <a:p>
            <a:r>
              <a:rPr lang="es-ES" dirty="0"/>
              <a:t>¿Cómo crear una </a:t>
            </a:r>
            <a:r>
              <a:rPr lang="es-ES" b="1" dirty="0"/>
              <a:t>buena</a:t>
            </a:r>
            <a:r>
              <a:rPr lang="es-ES" dirty="0"/>
              <a:t> interfaz?</a:t>
            </a:r>
          </a:p>
        </p:txBody>
      </p:sp>
      <p:sp>
        <p:nvSpPr>
          <p:cNvPr id="4" name="CuadroTexto 3">
            <a:extLst>
              <a:ext uri="{FF2B5EF4-FFF2-40B4-BE49-F238E27FC236}">
                <a16:creationId xmlns:a16="http://schemas.microsoft.com/office/drawing/2014/main" id="{1FAD1904-303C-A902-5A5B-6178D3337AD2}"/>
              </a:ext>
            </a:extLst>
          </p:cNvPr>
          <p:cNvSpPr txBox="1"/>
          <p:nvPr/>
        </p:nvSpPr>
        <p:spPr>
          <a:xfrm>
            <a:off x="6575367" y="5598664"/>
            <a:ext cx="4257595" cy="430887"/>
          </a:xfrm>
          <a:prstGeom prst="rect">
            <a:avLst/>
          </a:prstGeom>
          <a:noFill/>
        </p:spPr>
        <p:txBody>
          <a:bodyPr wrap="square">
            <a:spAutoFit/>
          </a:bodyPr>
          <a:lstStyle/>
          <a:p>
            <a:pPr algn="r"/>
            <a:r>
              <a:rPr lang="es-ES" sz="2200" dirty="0"/>
              <a:t>Vamos a ir desgranándolo….</a:t>
            </a:r>
          </a:p>
        </p:txBody>
      </p:sp>
    </p:spTree>
    <p:extLst>
      <p:ext uri="{BB962C8B-B14F-4D97-AF65-F5344CB8AC3E}">
        <p14:creationId xmlns:p14="http://schemas.microsoft.com/office/powerpoint/2010/main" val="379607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descr="Imagen en blanco y negro de una bicicleta&#10;&#10;Descripción generada automáticamente con confianza media">
            <a:extLst>
              <a:ext uri="{FF2B5EF4-FFF2-40B4-BE49-F238E27FC236}">
                <a16:creationId xmlns:a16="http://schemas.microsoft.com/office/drawing/2014/main" id="{1DE9EE22-CCDA-E53D-40C2-59D83BBE9D92}"/>
              </a:ext>
            </a:extLst>
          </p:cNvPr>
          <p:cNvPicPr>
            <a:picLocks noChangeAspect="1"/>
          </p:cNvPicPr>
          <p:nvPr/>
        </p:nvPicPr>
        <p:blipFill>
          <a:blip r:embed="rId2"/>
          <a:stretch>
            <a:fillRect/>
          </a:stretch>
        </p:blipFill>
        <p:spPr>
          <a:xfrm>
            <a:off x="4336821" y="2115033"/>
            <a:ext cx="7658481" cy="4560277"/>
          </a:xfrm>
          <a:prstGeom prst="rect">
            <a:avLst/>
          </a:prstGeom>
        </p:spPr>
      </p:pic>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16" name="Imagen 15" descr="Imagen de la pantalla de un celular&#10;&#10;Descripción generada automáticamente con confianza baja">
            <a:extLst>
              <a:ext uri="{FF2B5EF4-FFF2-40B4-BE49-F238E27FC236}">
                <a16:creationId xmlns:a16="http://schemas.microsoft.com/office/drawing/2014/main" id="{C75F9F77-5FCB-1B1D-3D47-3484CC6BAA86}"/>
              </a:ext>
            </a:extLst>
          </p:cNvPr>
          <p:cNvPicPr>
            <a:picLocks noChangeAspect="1"/>
          </p:cNvPicPr>
          <p:nvPr/>
        </p:nvPicPr>
        <p:blipFill>
          <a:blip r:embed="rId3"/>
          <a:stretch>
            <a:fillRect/>
          </a:stretch>
        </p:blipFill>
        <p:spPr>
          <a:xfrm>
            <a:off x="-309839" y="1436284"/>
            <a:ext cx="4505983" cy="5421716"/>
          </a:xfrm>
          <a:prstGeom prst="rect">
            <a:avLst/>
          </a:prstGeom>
        </p:spPr>
      </p:pic>
    </p:spTree>
    <p:extLst>
      <p:ext uri="{BB962C8B-B14F-4D97-AF65-F5344CB8AC3E}">
        <p14:creationId xmlns:p14="http://schemas.microsoft.com/office/powerpoint/2010/main" val="324194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3" name="Imagen 2" descr="Control de video juego&#10;&#10;Descripción generada automáticamente con confianza media">
            <a:extLst>
              <a:ext uri="{FF2B5EF4-FFF2-40B4-BE49-F238E27FC236}">
                <a16:creationId xmlns:a16="http://schemas.microsoft.com/office/drawing/2014/main" id="{0F38CEC2-F94F-119C-14E3-77267EE8BA2C}"/>
              </a:ext>
            </a:extLst>
          </p:cNvPr>
          <p:cNvPicPr>
            <a:picLocks noChangeAspect="1"/>
          </p:cNvPicPr>
          <p:nvPr/>
        </p:nvPicPr>
        <p:blipFill>
          <a:blip r:embed="rId2"/>
          <a:stretch>
            <a:fillRect/>
          </a:stretch>
        </p:blipFill>
        <p:spPr>
          <a:xfrm>
            <a:off x="4340844" y="1932343"/>
            <a:ext cx="7774095" cy="5007610"/>
          </a:xfrm>
          <a:prstGeom prst="rect">
            <a:avLst/>
          </a:prstGeom>
        </p:spPr>
      </p:pic>
      <p:pic>
        <p:nvPicPr>
          <p:cNvPr id="5" name="Imagen 4" descr="Una guitarra eléctrica&#10;&#10;Descripción generada automáticamente con confianza media">
            <a:extLst>
              <a:ext uri="{FF2B5EF4-FFF2-40B4-BE49-F238E27FC236}">
                <a16:creationId xmlns:a16="http://schemas.microsoft.com/office/drawing/2014/main" id="{B2A1C06B-B823-6F0E-3029-EEED3174EF79}"/>
              </a:ext>
            </a:extLst>
          </p:cNvPr>
          <p:cNvPicPr>
            <a:picLocks noChangeAspect="1"/>
          </p:cNvPicPr>
          <p:nvPr/>
        </p:nvPicPr>
        <p:blipFill>
          <a:blip r:embed="rId3"/>
          <a:stretch>
            <a:fillRect/>
          </a:stretch>
        </p:blipFill>
        <p:spPr>
          <a:xfrm rot="21243480">
            <a:off x="1106974" y="1367363"/>
            <a:ext cx="1898831" cy="5099867"/>
          </a:xfrm>
          <a:prstGeom prst="rect">
            <a:avLst/>
          </a:prstGeom>
        </p:spPr>
      </p:pic>
    </p:spTree>
    <p:extLst>
      <p:ext uri="{BB962C8B-B14F-4D97-AF65-F5344CB8AC3E}">
        <p14:creationId xmlns:p14="http://schemas.microsoft.com/office/powerpoint/2010/main" val="3908143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3" name="Imagen 2" descr="Una taza de cafe&#10;&#10;Descripción generada automáticamente con confianza media">
            <a:extLst>
              <a:ext uri="{FF2B5EF4-FFF2-40B4-BE49-F238E27FC236}">
                <a16:creationId xmlns:a16="http://schemas.microsoft.com/office/drawing/2014/main" id="{8FCCD2CB-BF79-473A-0DFE-B3A8CFD7A219}"/>
              </a:ext>
            </a:extLst>
          </p:cNvPr>
          <p:cNvPicPr>
            <a:picLocks noChangeAspect="1"/>
          </p:cNvPicPr>
          <p:nvPr/>
        </p:nvPicPr>
        <p:blipFill>
          <a:blip r:embed="rId2"/>
          <a:stretch>
            <a:fillRect/>
          </a:stretch>
        </p:blipFill>
        <p:spPr>
          <a:xfrm>
            <a:off x="1091498" y="1616322"/>
            <a:ext cx="1958640" cy="1958640"/>
          </a:xfrm>
          <a:prstGeom prst="rect">
            <a:avLst/>
          </a:prstGeom>
        </p:spPr>
      </p:pic>
      <p:pic>
        <p:nvPicPr>
          <p:cNvPr id="8" name="Imagen 7" descr="Cámara de video&#10;&#10;Descripción generada automáticamente con confianza media">
            <a:extLst>
              <a:ext uri="{FF2B5EF4-FFF2-40B4-BE49-F238E27FC236}">
                <a16:creationId xmlns:a16="http://schemas.microsoft.com/office/drawing/2014/main" id="{4AFD667A-6824-C448-95D5-73F46335D03D}"/>
              </a:ext>
            </a:extLst>
          </p:cNvPr>
          <p:cNvPicPr>
            <a:picLocks noChangeAspect="1"/>
          </p:cNvPicPr>
          <p:nvPr/>
        </p:nvPicPr>
        <p:blipFill>
          <a:blip r:embed="rId3"/>
          <a:stretch>
            <a:fillRect/>
          </a:stretch>
        </p:blipFill>
        <p:spPr>
          <a:xfrm>
            <a:off x="1709615" y="4659921"/>
            <a:ext cx="3810000" cy="2028825"/>
          </a:xfrm>
          <a:prstGeom prst="rect">
            <a:avLst/>
          </a:prstGeom>
        </p:spPr>
      </p:pic>
      <p:pic>
        <p:nvPicPr>
          <p:cNvPr id="11" name="Imagen 10" descr="Imagen que contiene transporte, foto, pequeño, montar a caballo&#10;&#10;Descripción generada automáticamente">
            <a:extLst>
              <a:ext uri="{FF2B5EF4-FFF2-40B4-BE49-F238E27FC236}">
                <a16:creationId xmlns:a16="http://schemas.microsoft.com/office/drawing/2014/main" id="{EAAAF27D-48F8-808F-19F8-372B57D1A349}"/>
              </a:ext>
            </a:extLst>
          </p:cNvPr>
          <p:cNvPicPr>
            <a:picLocks noChangeAspect="1"/>
          </p:cNvPicPr>
          <p:nvPr/>
        </p:nvPicPr>
        <p:blipFill rotWithShape="1">
          <a:blip r:embed="rId4"/>
          <a:srcRect l="15947" r="14331"/>
          <a:stretch/>
        </p:blipFill>
        <p:spPr>
          <a:xfrm>
            <a:off x="8854831" y="2665045"/>
            <a:ext cx="2781737" cy="3989753"/>
          </a:xfrm>
          <a:prstGeom prst="rect">
            <a:avLst/>
          </a:prstGeom>
        </p:spPr>
      </p:pic>
      <p:pic>
        <p:nvPicPr>
          <p:cNvPr id="13" name="Imagen 12" descr="Imagen que contiene Interfaz de usuario gráfica&#10;&#10;Descripción generada automáticamente">
            <a:extLst>
              <a:ext uri="{FF2B5EF4-FFF2-40B4-BE49-F238E27FC236}">
                <a16:creationId xmlns:a16="http://schemas.microsoft.com/office/drawing/2014/main" id="{E62EEFD1-74CC-8191-D9E6-315847E961C1}"/>
              </a:ext>
            </a:extLst>
          </p:cNvPr>
          <p:cNvPicPr>
            <a:picLocks noChangeAspect="1"/>
          </p:cNvPicPr>
          <p:nvPr/>
        </p:nvPicPr>
        <p:blipFill rotWithShape="1">
          <a:blip r:embed="rId5"/>
          <a:srcRect l="19791" t="25481" r="17322" b="24414"/>
          <a:stretch/>
        </p:blipFill>
        <p:spPr>
          <a:xfrm>
            <a:off x="3259016" y="1883657"/>
            <a:ext cx="5183981" cy="2323953"/>
          </a:xfrm>
          <a:prstGeom prst="rect">
            <a:avLst/>
          </a:prstGeom>
        </p:spPr>
      </p:pic>
      <p:pic>
        <p:nvPicPr>
          <p:cNvPr id="18" name="Imagen 17" descr="Taza de vidrio&#10;&#10;Descripción generada automáticamente con confianza media">
            <a:extLst>
              <a:ext uri="{FF2B5EF4-FFF2-40B4-BE49-F238E27FC236}">
                <a16:creationId xmlns:a16="http://schemas.microsoft.com/office/drawing/2014/main" id="{09ED8C95-0D48-63E3-91A2-0D14E5396FC0}"/>
              </a:ext>
            </a:extLst>
          </p:cNvPr>
          <p:cNvPicPr>
            <a:picLocks noChangeAspect="1"/>
          </p:cNvPicPr>
          <p:nvPr/>
        </p:nvPicPr>
        <p:blipFill>
          <a:blip r:embed="rId6"/>
          <a:stretch>
            <a:fillRect/>
          </a:stretch>
        </p:blipFill>
        <p:spPr>
          <a:xfrm>
            <a:off x="-67133" y="3333323"/>
            <a:ext cx="2028825" cy="2028825"/>
          </a:xfrm>
          <a:prstGeom prst="rect">
            <a:avLst/>
          </a:prstGeom>
        </p:spPr>
      </p:pic>
    </p:spTree>
    <p:extLst>
      <p:ext uri="{BB962C8B-B14F-4D97-AF65-F5344CB8AC3E}">
        <p14:creationId xmlns:p14="http://schemas.microsoft.com/office/powerpoint/2010/main" val="277044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10" name="Imagen 9" descr="Imagen que contiene interior, tabla, escritorio, computadora&#10;&#10;Descripción generada automáticamente">
            <a:extLst>
              <a:ext uri="{FF2B5EF4-FFF2-40B4-BE49-F238E27FC236}">
                <a16:creationId xmlns:a16="http://schemas.microsoft.com/office/drawing/2014/main" id="{A05501B5-34CD-0E97-F7DC-FCCF0D4A435A}"/>
              </a:ext>
            </a:extLst>
          </p:cNvPr>
          <p:cNvPicPr>
            <a:picLocks noChangeAspect="1"/>
          </p:cNvPicPr>
          <p:nvPr/>
        </p:nvPicPr>
        <p:blipFill>
          <a:blip r:embed="rId2"/>
          <a:stretch>
            <a:fillRect/>
          </a:stretch>
        </p:blipFill>
        <p:spPr>
          <a:xfrm>
            <a:off x="5838092" y="2445353"/>
            <a:ext cx="5977059" cy="3352351"/>
          </a:xfrm>
          <a:prstGeom prst="rect">
            <a:avLst/>
          </a:prstGeom>
        </p:spPr>
      </p:pic>
      <p:pic>
        <p:nvPicPr>
          <p:cNvPr id="12" name="Imagen 11" descr="Imagen que contiene gafas, lentes de sol, gafas especiales, espejo&#10;&#10;Descripción generada automáticamente">
            <a:extLst>
              <a:ext uri="{FF2B5EF4-FFF2-40B4-BE49-F238E27FC236}">
                <a16:creationId xmlns:a16="http://schemas.microsoft.com/office/drawing/2014/main" id="{F49C1406-117A-8480-E4A0-3C93CD1C5D5D}"/>
              </a:ext>
            </a:extLst>
          </p:cNvPr>
          <p:cNvPicPr>
            <a:picLocks noChangeAspect="1"/>
          </p:cNvPicPr>
          <p:nvPr/>
        </p:nvPicPr>
        <p:blipFill>
          <a:blip r:embed="rId3"/>
          <a:stretch>
            <a:fillRect/>
          </a:stretch>
        </p:blipFill>
        <p:spPr>
          <a:xfrm>
            <a:off x="234462" y="2665045"/>
            <a:ext cx="5085254" cy="2713181"/>
          </a:xfrm>
          <a:prstGeom prst="rect">
            <a:avLst/>
          </a:prstGeom>
        </p:spPr>
      </p:pic>
    </p:spTree>
    <p:extLst>
      <p:ext uri="{BB962C8B-B14F-4D97-AF65-F5344CB8AC3E}">
        <p14:creationId xmlns:p14="http://schemas.microsoft.com/office/powerpoint/2010/main" val="1274871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id="{077B23EF-FDA3-8615-A0C9-373760C0815B}"/>
              </a:ext>
            </a:extLst>
          </p:cNvPr>
          <p:cNvSpPr>
            <a:spLocks noGrp="1"/>
          </p:cNvSpPr>
          <p:nvPr>
            <p:ph type="title"/>
          </p:nvPr>
        </p:nvSpPr>
        <p:spPr>
          <a:xfrm>
            <a:off x="2895600" y="639315"/>
            <a:ext cx="8610600" cy="1293028"/>
          </a:xfrm>
        </p:spPr>
        <p:txBody>
          <a:bodyPr/>
          <a:lstStyle/>
          <a:p>
            <a:r>
              <a:rPr lang="es-ES" dirty="0"/>
              <a:t>Ejemplos de interfaces</a:t>
            </a:r>
          </a:p>
        </p:txBody>
      </p:sp>
      <p:pic>
        <p:nvPicPr>
          <p:cNvPr id="5" name="Imagen 4" descr="Interfaz de usuario gráfica, Aplicación&#10;&#10;Descripción generada automáticamente">
            <a:extLst>
              <a:ext uri="{FF2B5EF4-FFF2-40B4-BE49-F238E27FC236}">
                <a16:creationId xmlns:a16="http://schemas.microsoft.com/office/drawing/2014/main" id="{29030FA7-A836-B6C3-56B3-9487C14CCA52}"/>
              </a:ext>
            </a:extLst>
          </p:cNvPr>
          <p:cNvPicPr>
            <a:picLocks noChangeAspect="1"/>
          </p:cNvPicPr>
          <p:nvPr/>
        </p:nvPicPr>
        <p:blipFill rotWithShape="1">
          <a:blip r:embed="rId2"/>
          <a:srcRect t="12308" b="16524"/>
          <a:stretch/>
        </p:blipFill>
        <p:spPr>
          <a:xfrm>
            <a:off x="0" y="2035908"/>
            <a:ext cx="12192000" cy="4880707"/>
          </a:xfrm>
          <a:prstGeom prst="rect">
            <a:avLst/>
          </a:prstGeom>
        </p:spPr>
      </p:pic>
    </p:spTree>
    <p:extLst>
      <p:ext uri="{BB962C8B-B14F-4D97-AF65-F5344CB8AC3E}">
        <p14:creationId xmlns:p14="http://schemas.microsoft.com/office/powerpoint/2010/main" val="2050547900"/>
      </p:ext>
    </p:extLst>
  </p:cSld>
  <p:clrMapOvr>
    <a:masterClrMapping/>
  </p:clrMapOvr>
</p:sld>
</file>

<file path=ppt/theme/theme1.xml><?xml version="1.0" encoding="utf-8"?>
<a:theme xmlns:a="http://schemas.openxmlformats.org/drawingml/2006/main" name="Estela de condensación">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TM04033937[[fn=Estela de condensación]]</Template>
  <TotalTime>2696</TotalTime>
  <Words>2273</Words>
  <Application>Microsoft Office PowerPoint</Application>
  <PresentationFormat>Panorámica</PresentationFormat>
  <Paragraphs>113</Paragraphs>
  <Slides>47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Abadi</vt:lpstr>
      <vt:lpstr>Arial</vt:lpstr>
      <vt:lpstr>Century Gothic</vt:lpstr>
      <vt:lpstr>Verdana</vt:lpstr>
      <vt:lpstr>Estela de condensación</vt:lpstr>
      <vt:lpstr>Diseño de interfaces web</vt:lpstr>
      <vt:lpstr>¿qué es una interfaz de usuario?</vt:lpstr>
      <vt:lpstr>¿qué es una interfaz?</vt:lpstr>
      <vt:lpstr>Ejemplos de interfaces</vt:lpstr>
      <vt:lpstr>Ejemplos de interfaces</vt:lpstr>
      <vt:lpstr>Ejemplos de interfaces</vt:lpstr>
      <vt:lpstr>Ejemplos de interfaces</vt:lpstr>
      <vt:lpstr>Ejemplos de interfaces</vt:lpstr>
      <vt:lpstr>Ejemplos de interfaces</vt:lpstr>
      <vt:lpstr>Ejemplos de interfaces</vt:lpstr>
      <vt:lpstr>Ejemplos de interfaces</vt:lpstr>
      <vt:lpstr>concretemos un poco más: interfaces gráficas de usuario (GUI)</vt:lpstr>
      <vt:lpstr>Interfaces Gráficas de usuario</vt:lpstr>
      <vt:lpstr>Interfaces Gráficas de usuario</vt:lpstr>
      <vt:lpstr>Un poco de historia: evolución de las GUI</vt:lpstr>
      <vt:lpstr>antecedentes</vt:lpstr>
      <vt:lpstr>antecedentes</vt:lpstr>
      <vt:lpstr>antecedentes</vt:lpstr>
      <vt:lpstr>interfaz gráfica de usuario en los Sistemas Operativos</vt:lpstr>
      <vt:lpstr>las GUI en los so</vt:lpstr>
      <vt:lpstr>Presentación de PowerPoint</vt:lpstr>
      <vt:lpstr>Las gui en los S.o.</vt:lpstr>
      <vt:lpstr>“LA mejor manera de prever el futuro es inventarlo” – AlAn Kay</vt:lpstr>
      <vt:lpstr>Las gui en los S.o.</vt:lpstr>
      <vt:lpstr>Las gui en los S.o.</vt:lpstr>
      <vt:lpstr>Presentación de PowerPoint</vt:lpstr>
      <vt:lpstr>Las gui en los S.o.</vt:lpstr>
      <vt:lpstr>Las gui en los S.o.</vt:lpstr>
      <vt:lpstr>Las gui en los S.o.</vt:lpstr>
      <vt:lpstr>Las gui en los S.o.</vt:lpstr>
      <vt:lpstr>Las gui en los S.o.</vt:lpstr>
      <vt:lpstr>Las gui en los S.o.</vt:lpstr>
      <vt:lpstr>Las gui en los S.o.</vt:lpstr>
      <vt:lpstr>Presentación de PowerPoint</vt:lpstr>
      <vt:lpstr>Las gui en los S.o.</vt:lpstr>
      <vt:lpstr>Las gui en los S.o.</vt:lpstr>
      <vt:lpstr>Las gui en los S.o.</vt:lpstr>
      <vt:lpstr>Las gui en los S.o.</vt:lpstr>
      <vt:lpstr>Las gui en los S.o.</vt:lpstr>
      <vt:lpstr>Las gui en los S.o.</vt:lpstr>
      <vt:lpstr>Presentación de PowerPoint</vt:lpstr>
      <vt:lpstr>Las gui en los S.o.</vt:lpstr>
      <vt:lpstr>Las gui en los S.o.</vt:lpstr>
      <vt:lpstr>Las gui en los S.o.</vt:lpstr>
      <vt:lpstr>Presentación de PowerPoint</vt:lpstr>
      <vt:lpstr>Las gui en los S.o.</vt:lpstr>
      <vt:lpstr>¿Cómo crear una buena interfaz?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 interfaces web</dc:title>
  <dc:creator>GARGALLO MARTIN, JOSE VICENTE</dc:creator>
  <cp:lastModifiedBy>GARGALLO MARTIN, JOSE VICENTE</cp:lastModifiedBy>
  <cp:revision>44</cp:revision>
  <dcterms:created xsi:type="dcterms:W3CDTF">2023-07-18T08:30:12Z</dcterms:created>
  <dcterms:modified xsi:type="dcterms:W3CDTF">2023-09-17T21:20:41Z</dcterms:modified>
</cp:coreProperties>
</file>